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12"/>
  </p:notesMasterIdLst>
  <p:sldIdLst>
    <p:sldId id="256" r:id="rId5"/>
    <p:sldId id="257" r:id="rId6"/>
    <p:sldId id="258" r:id="rId7"/>
    <p:sldId id="278" r:id="rId8"/>
    <p:sldId id="261" r:id="rId9"/>
    <p:sldId id="276" r:id="rId10"/>
    <p:sldId id="271" r:id="rId11"/>
  </p:sldIdLst>
  <p:sldSz cx="9144000" cy="5143500" type="screen16x9"/>
  <p:notesSz cx="6858000" cy="9144000"/>
  <p:embeddedFontLst>
    <p:embeddedFont>
      <p:font typeface="Georgia" panose="02040502050405020303" pitchFamily="18" charset="0"/>
      <p:regular r:id="rId13"/>
      <p:bold r:id="rId14"/>
      <p:italic r:id="rId15"/>
      <p:boldItalic r:id="rId16"/>
    </p:embeddedFont>
    <p:embeddedFont>
      <p:font typeface="Roboto" panose="02000000000000000000" pitchFamily="2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2162"/>
    <a:srgbClr val="000000"/>
    <a:srgbClr val="C03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B18916-667B-439D-A9EB-7E297FCBABB9}" v="303" dt="2023-09-12T15:15:13.110"/>
    <p1510:client id="{79131466-1106-4287-8F88-7C8E1A21B635}" v="311" dt="2023-09-12T20:27:50.117"/>
    <p1510:client id="{933DD496-E307-41FE-BC75-11AFE923EADA}" v="41" dt="2023-09-11T23:56:48.922"/>
    <p1510:client id="{A73D39EE-4301-423B-A1BF-102C2FC7D5A9}" v="128" dt="2023-09-11T21:48:39.919"/>
    <p1510:client id="{AF117CBE-3501-4AB5-ABBE-3C9B72BA5EFB}" v="117" dt="2023-09-11T19:45:02.926"/>
    <p1510:client id="{B6659A2D-95F6-47FC-9A7D-28A65C623FB8}" v="46" dt="2023-09-11T22:06:23.761"/>
    <p1510:client id="{C0AB55BD-F7CF-4F34-BC62-2F03C971D156}" v="38" dt="2023-09-11T17:00:20.889"/>
    <p1510:client id="{C1F181FF-CCA1-4EC2-876E-DC8BC0C6EB21}" v="64" dt="2023-09-13T23:10:38.881"/>
    <p1510:client id="{F121D56D-9418-4BDB-B612-B1DF93E63BF8}" v="599" dt="2023-09-25T01:43:38.875"/>
    <p1510:client id="{F391C509-4088-424C-873D-606BE554CEAB}" v="1" dt="2023-09-25T20:20:02.9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font" Target="fonts/font7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y.rotary.org/en/signup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647b34630f_0_3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647b34630f_0_3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97d9a6f22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97d9a6f22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439d88afc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7439d88afc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28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647b34630f_0_7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647b34630f_0_7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>
                <a:hlinkClick r:id="rId3"/>
              </a:rPr>
              <a:t>https://my.rotary.org/en/signup</a:t>
            </a:r>
            <a:r>
              <a:rPr lang="en-US"/>
              <a:t> 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439d88afc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7439d88afc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86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647b34630f_0_8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647b34630f_0_8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2200"/>
              </a:spcAft>
              <a:buNone/>
            </a:pPr>
            <a:r>
              <a:rPr lang="en"/>
              <a:t>– Albert Einstein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rgbClr val="F4428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subTitle" idx="1"/>
          </p:nvPr>
        </p:nvSpPr>
        <p:spPr>
          <a:xfrm>
            <a:off x="460950" y="3187752"/>
            <a:ext cx="8222100" cy="13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/>
            <a:r>
              <a:rPr lang="en" sz="3600" b="1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General Meeting 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9</a:t>
            </a:r>
            <a:r>
              <a:rPr lang="en" sz="3600" b="1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/26/2023</a:t>
            </a:r>
            <a:endParaRPr sz="3600" b="1" dirty="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68" name="Google Shape;68;p13"/>
          <p:cNvPicPr preferRelativeResize="0"/>
          <p:nvPr/>
        </p:nvPicPr>
        <p:blipFill rotWithShape="1">
          <a:blip r:embed="rId3">
            <a:alphaModFix/>
          </a:blip>
          <a:srcRect t="11714" b="11721"/>
          <a:stretch/>
        </p:blipFill>
        <p:spPr>
          <a:xfrm>
            <a:off x="731563" y="644300"/>
            <a:ext cx="7680875" cy="254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Welcome!</a:t>
            </a:r>
            <a:endParaRPr sz="3600" b="1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48414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Georgia"/>
              <a:buChar char="●"/>
            </a:pPr>
            <a:r>
              <a:rPr lang="en" sz="3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Call to Order </a:t>
            </a:r>
            <a:endParaRPr sz="3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4191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Georgia"/>
              <a:buChar char="●"/>
            </a:pPr>
            <a:r>
              <a:rPr lang="en" sz="3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Pledge of Allegiance </a:t>
            </a:r>
            <a:endParaRPr sz="3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7A296C26-C9D7-4844-8E92-2A38098DE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8088" y="-222275"/>
            <a:ext cx="3917950" cy="21431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82" name="Google Shape;8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sz="3600" b="1" dirty="0">
                <a:solidFill>
                  <a:srgbClr val="FFFFFF"/>
                </a:solidFill>
                <a:latin typeface="Georgia"/>
                <a:sym typeface="Georgia"/>
              </a:rPr>
              <a:t>Reminders</a:t>
            </a:r>
            <a:endParaRPr lang="en-US" dirty="0"/>
          </a:p>
        </p:txBody>
      </p:sp>
      <p:sp>
        <p:nvSpPr>
          <p:cNvPr id="97" name="Google Shape;97;p17"/>
          <p:cNvSpPr txBox="1">
            <a:spLocks noGrp="1"/>
          </p:cNvSpPr>
          <p:nvPr>
            <p:ph type="body" idx="1"/>
          </p:nvPr>
        </p:nvSpPr>
        <p:spPr>
          <a:xfrm>
            <a:off x="272950" y="1766425"/>
            <a:ext cx="8590500" cy="30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srgbClr val="000000"/>
                </a:solidFill>
                <a:latin typeface="Georgia"/>
                <a:cs typeface="Times New Roman"/>
              </a:rPr>
              <a:t>Log your service hours! Remember the requirement.</a:t>
            </a:r>
            <a:endParaRPr lang="en-US" sz="1600" dirty="0"/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rgbClr val="000000"/>
                </a:solidFill>
                <a:latin typeface="Georgia"/>
                <a:cs typeface="Times New Roman"/>
              </a:rPr>
              <a:t>Pay dues (cash, check to Baldwin Wallace, Venmo @BWRotaract)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1600" dirty="0">
                <a:solidFill>
                  <a:srgbClr val="000000"/>
                </a:solidFill>
                <a:latin typeface="Georgia"/>
                <a:cs typeface="Times New Roman"/>
              </a:rPr>
              <a:t>$30 for new members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1600" dirty="0">
                <a:solidFill>
                  <a:srgbClr val="000000"/>
                </a:solidFill>
                <a:latin typeface="Georgia"/>
                <a:cs typeface="Times New Roman"/>
              </a:rPr>
              <a:t>$25 for returning members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rgbClr val="000000"/>
                </a:solidFill>
                <a:latin typeface="Georgia"/>
                <a:cs typeface="Times New Roman"/>
              </a:rPr>
              <a:t>Event signup links are on Jacket Connect</a:t>
            </a:r>
          </a:p>
        </p:txBody>
      </p:sp>
      <p:pic>
        <p:nvPicPr>
          <p:cNvPr id="3" name="Picture 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DACD1D97-E13F-7659-A055-9CA4ACBB94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8088" y="-222275"/>
            <a:ext cx="3917950" cy="21431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101764-32B2-A8C8-F85A-7D6E5FC449B0}"/>
              </a:ext>
            </a:extLst>
          </p:cNvPr>
          <p:cNvSpPr txBox="1"/>
          <p:nvPr/>
        </p:nvSpPr>
        <p:spPr>
          <a:xfrm>
            <a:off x="6280663" y="3473859"/>
            <a:ext cx="2743199" cy="338554"/>
          </a:xfrm>
          <a:prstGeom prst="rect">
            <a:avLst/>
          </a:prstGeom>
          <a:noFill/>
          <a:ln w="28575">
            <a:solidFill>
              <a:srgbClr val="CD2162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latin typeface="Georgia"/>
              </a:rPr>
              <a:t>bit.ly/bwrotaracthours2324</a:t>
            </a:r>
          </a:p>
        </p:txBody>
      </p:sp>
      <p:pic>
        <p:nvPicPr>
          <p:cNvPr id="4" name="Picture 3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7EFCED0B-3653-9A6E-4B8F-509CD45F23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2446" y="1764480"/>
            <a:ext cx="1646289" cy="164628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A519CC6-1BF0-A21C-F6EC-506639A1023A}"/>
              </a:ext>
            </a:extLst>
          </p:cNvPr>
          <p:cNvSpPr txBox="1"/>
          <p:nvPr/>
        </p:nvSpPr>
        <p:spPr>
          <a:xfrm>
            <a:off x="1933336" y="3907877"/>
            <a:ext cx="3432183" cy="931267"/>
          </a:xfrm>
          <a:prstGeom prst="rect">
            <a:avLst/>
          </a:prstGeom>
          <a:noFill/>
          <a:ln w="28575">
            <a:solidFill>
              <a:srgbClr val="CD2162"/>
            </a:solidFill>
            <a:prstDash val="solid"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1800">
                <a:latin typeface="Georgia"/>
              </a:rPr>
              <a:t>bit.ly/</a:t>
            </a:r>
            <a:r>
              <a:rPr lang="en-US" sz="1800" err="1">
                <a:latin typeface="Georgia"/>
              </a:rPr>
              <a:t>joinbwrotaract</a:t>
            </a:r>
          </a:p>
          <a:p>
            <a:pPr algn="ctr"/>
            <a:r>
              <a:rPr lang="en-US" sz="1800">
                <a:latin typeface="Georgia"/>
              </a:rPr>
              <a:t>OR</a:t>
            </a:r>
          </a:p>
          <a:p>
            <a:pPr algn="ctr"/>
            <a:r>
              <a:rPr lang="en-US" sz="1800">
                <a:latin typeface="Georgia"/>
              </a:rPr>
              <a:t>jacketconnect.bw.edu/</a:t>
            </a:r>
            <a:r>
              <a:rPr lang="en-US" sz="1800" err="1">
                <a:latin typeface="Georgia"/>
              </a:rPr>
              <a:t>rotaract</a:t>
            </a:r>
          </a:p>
        </p:txBody>
      </p:sp>
      <p:pic>
        <p:nvPicPr>
          <p:cNvPr id="10" name="Picture 9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642C0D4B-375E-BAE8-53C2-542189D0BE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379" y="3689648"/>
            <a:ext cx="1365474" cy="1354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914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>
            <a:spLocks noGrp="1"/>
          </p:cNvSpPr>
          <p:nvPr>
            <p:ph type="title"/>
          </p:nvPr>
        </p:nvSpPr>
        <p:spPr>
          <a:xfrm>
            <a:off x="265500" y="106050"/>
            <a:ext cx="4045200" cy="67267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sz="3600" b="1" dirty="0">
                <a:solidFill>
                  <a:srgbClr val="CD2162"/>
                </a:solidFill>
                <a:latin typeface="Georgia"/>
                <a:sym typeface="Georgia"/>
              </a:rPr>
              <a:t>Homecoming!</a:t>
            </a:r>
            <a:endParaRPr lang="en-US" dirty="0">
              <a:solidFill>
                <a:srgbClr val="CD2162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918518-4995-8993-48CD-71F988494467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828375" y="160638"/>
            <a:ext cx="4043375" cy="4028475"/>
          </a:xfrm>
        </p:spPr>
        <p:txBody>
          <a:bodyPr/>
          <a:lstStyle/>
          <a:p>
            <a:pPr marL="114300" indent="0">
              <a:lnSpc>
                <a:spcPct val="150000"/>
              </a:lnSpc>
              <a:buNone/>
            </a:pPr>
            <a:r>
              <a:rPr lang="en-US" dirty="0">
                <a:solidFill>
                  <a:srgbClr val="212121"/>
                </a:solidFill>
                <a:latin typeface="Georgia"/>
              </a:rPr>
              <a:t>Schedule of events:</a:t>
            </a:r>
            <a:endParaRPr lang="en-US" dirty="0">
              <a:solidFill>
                <a:srgbClr val="212121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solidFill>
                  <a:srgbClr val="212121"/>
                </a:solidFill>
                <a:latin typeface="Georgia"/>
              </a:rPr>
              <a:t>Thursday, September 28th @ 9 PM – Pep rally!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solidFill>
                  <a:srgbClr val="212121"/>
                </a:solidFill>
                <a:latin typeface="Georgia"/>
              </a:rPr>
              <a:t>Friday, September 29th @ 7:30 PM – YJAB Concert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solidFill>
                  <a:srgbClr val="212121"/>
                </a:solidFill>
                <a:latin typeface="Georgia"/>
              </a:rPr>
              <a:t>Saturday, September 30th @ 11 AM – Parade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solidFill>
                  <a:srgbClr val="212121"/>
                </a:solidFill>
                <a:latin typeface="Georgia"/>
              </a:rPr>
              <a:t>Line up @ Marting Parking lot 9:30 AM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solidFill>
                  <a:srgbClr val="212121"/>
                </a:solidFill>
                <a:latin typeface="Georgia"/>
              </a:rPr>
              <a:t>12 PM – Festival on North Quad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solidFill>
                  <a:srgbClr val="212121"/>
                </a:solidFill>
                <a:latin typeface="Georgia"/>
              </a:rPr>
              <a:t>2 PM – Football Game</a:t>
            </a:r>
          </a:p>
        </p:txBody>
      </p:sp>
      <p:pic>
        <p:nvPicPr>
          <p:cNvPr id="3" name="Picture 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5631D022-8477-D0E2-3D62-C19FC7732E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5525" y="3825850"/>
            <a:ext cx="3092450" cy="1690738"/>
          </a:xfrm>
          <a:prstGeom prst="rect">
            <a:avLst/>
          </a:prstGeom>
        </p:spPr>
      </p:pic>
      <p:sp>
        <p:nvSpPr>
          <p:cNvPr id="6" name="Google Shape;97;p17">
            <a:extLst>
              <a:ext uri="{FF2B5EF4-FFF2-40B4-BE49-F238E27FC236}">
                <a16:creationId xmlns:a16="http://schemas.microsoft.com/office/drawing/2014/main" id="{E6EF12E8-18E9-B716-27D3-0565AFBF9B41}"/>
              </a:ext>
            </a:extLst>
          </p:cNvPr>
          <p:cNvSpPr txBox="1">
            <a:spLocks/>
          </p:cNvSpPr>
          <p:nvPr/>
        </p:nvSpPr>
        <p:spPr>
          <a:xfrm>
            <a:off x="225325" y="686925"/>
            <a:ext cx="4121687" cy="427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sz="21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sz="21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sz="21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sz="21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sz="21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sz="21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sz="21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sz="21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sz="21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800" b="1" err="1">
                <a:solidFill>
                  <a:srgbClr val="000000"/>
                </a:solidFill>
                <a:latin typeface="Georgia"/>
                <a:cs typeface="Times New Roman"/>
              </a:rPr>
              <a:t>Breezer's</a:t>
            </a:r>
            <a:r>
              <a:rPr lang="en-US" sz="1800" b="1" dirty="0">
                <a:solidFill>
                  <a:srgbClr val="000000"/>
                </a:solidFill>
                <a:latin typeface="Georgia"/>
                <a:cs typeface="Times New Roman"/>
              </a:rPr>
              <a:t> Cup Competition</a:t>
            </a:r>
            <a:endParaRPr lang="en-US" sz="1800" b="1"/>
          </a:p>
          <a:p>
            <a:pPr algn="l">
              <a:lnSpc>
                <a:spcPct val="150000"/>
              </a:lnSpc>
            </a:pPr>
            <a:r>
              <a:rPr lang="en-US" sz="1800" dirty="0">
                <a:solidFill>
                  <a:srgbClr val="000000"/>
                </a:solidFill>
                <a:latin typeface="Georgia"/>
                <a:cs typeface="Times New Roman"/>
              </a:rPr>
              <a:t>Please see below for activity leaders!</a:t>
            </a:r>
            <a:endParaRPr lang="en-US" sz="1800" b="1" dirty="0">
              <a:solidFill>
                <a:srgbClr val="000000"/>
              </a:solidFill>
              <a:latin typeface="Georgia"/>
              <a:cs typeface="Times New Roman"/>
            </a:endParaRPr>
          </a:p>
          <a:p>
            <a:pPr algn="l">
              <a:lnSpc>
                <a:spcPct val="150000"/>
              </a:lnSpc>
            </a:pPr>
            <a:endParaRPr lang="en-US" sz="1800" dirty="0">
              <a:solidFill>
                <a:srgbClr val="000000"/>
              </a:solidFill>
              <a:latin typeface="Georgia"/>
              <a:cs typeface="Times New Roman"/>
            </a:endParaRPr>
          </a:p>
          <a:p>
            <a:pPr algn="l">
              <a:lnSpc>
                <a:spcPct val="150000"/>
              </a:lnSpc>
            </a:pPr>
            <a:r>
              <a:rPr lang="en-US" sz="1800" b="1" dirty="0">
                <a:solidFill>
                  <a:srgbClr val="000000"/>
                </a:solidFill>
                <a:latin typeface="Georgia"/>
                <a:cs typeface="Times New Roman"/>
              </a:rPr>
              <a:t>Artwork:</a:t>
            </a:r>
            <a:r>
              <a:rPr lang="en-US" sz="1800" dirty="0">
                <a:solidFill>
                  <a:srgbClr val="000000"/>
                </a:solidFill>
                <a:latin typeface="Georgia"/>
                <a:cs typeface="Times New Roman"/>
              </a:rPr>
              <a:t> Genevieve &amp; Donovan</a:t>
            </a:r>
          </a:p>
          <a:p>
            <a:pPr algn="l">
              <a:lnSpc>
                <a:spcPct val="150000"/>
              </a:lnSpc>
            </a:pPr>
            <a:r>
              <a:rPr lang="en-US" sz="1800" b="1" dirty="0">
                <a:solidFill>
                  <a:srgbClr val="000000"/>
                </a:solidFill>
                <a:latin typeface="Georgia"/>
                <a:cs typeface="Times New Roman"/>
              </a:rPr>
              <a:t>Chant:</a:t>
            </a:r>
            <a:r>
              <a:rPr lang="en-US" sz="1800" dirty="0">
                <a:solidFill>
                  <a:srgbClr val="000000"/>
                </a:solidFill>
                <a:latin typeface="Georgia"/>
                <a:cs typeface="Times New Roman"/>
              </a:rPr>
              <a:t> Genevieve</a:t>
            </a:r>
          </a:p>
          <a:p>
            <a:pPr algn="l">
              <a:lnSpc>
                <a:spcPct val="150000"/>
              </a:lnSpc>
            </a:pPr>
            <a:r>
              <a:rPr lang="en-US" sz="1800" b="1" dirty="0">
                <a:solidFill>
                  <a:srgbClr val="000000"/>
                </a:solidFill>
                <a:latin typeface="Georgia"/>
                <a:cs typeface="Times New Roman"/>
              </a:rPr>
              <a:t>Float/Parade:</a:t>
            </a:r>
            <a:r>
              <a:rPr lang="en-US" sz="1800" dirty="0">
                <a:solidFill>
                  <a:srgbClr val="000000"/>
                </a:solidFill>
                <a:latin typeface="Georgia"/>
                <a:cs typeface="Times New Roman"/>
              </a:rPr>
              <a:t> Nick/Alyssa/Kate/Shannon</a:t>
            </a:r>
          </a:p>
          <a:p>
            <a:pPr algn="l">
              <a:lnSpc>
                <a:spcPct val="150000"/>
              </a:lnSpc>
            </a:pPr>
            <a:r>
              <a:rPr lang="en-US" sz="1800" b="1" err="1">
                <a:solidFill>
                  <a:srgbClr val="000000"/>
                </a:solidFill>
                <a:latin typeface="Georgia"/>
                <a:cs typeface="Times New Roman"/>
              </a:rPr>
              <a:t>Tshirt</a:t>
            </a:r>
            <a:r>
              <a:rPr lang="en-US" sz="1800" b="1" dirty="0">
                <a:solidFill>
                  <a:srgbClr val="000000"/>
                </a:solidFill>
                <a:latin typeface="Georgia"/>
                <a:cs typeface="Times New Roman"/>
              </a:rPr>
              <a:t>:</a:t>
            </a:r>
            <a:r>
              <a:rPr lang="en-US" sz="1800" dirty="0">
                <a:solidFill>
                  <a:srgbClr val="000000"/>
                </a:solidFill>
                <a:latin typeface="Georgia"/>
                <a:cs typeface="Times New Roman"/>
              </a:rPr>
              <a:t> Alyssa</a:t>
            </a:r>
          </a:p>
          <a:p>
            <a:pPr algn="l">
              <a:lnSpc>
                <a:spcPct val="150000"/>
              </a:lnSpc>
            </a:pPr>
            <a:r>
              <a:rPr lang="en-US" sz="1800" b="1" dirty="0">
                <a:solidFill>
                  <a:srgbClr val="000000"/>
                </a:solidFill>
                <a:latin typeface="Georgia"/>
                <a:cs typeface="Times New Roman"/>
              </a:rPr>
              <a:t>Viewing Hive:</a:t>
            </a:r>
            <a:r>
              <a:rPr lang="en-US" sz="1800" dirty="0">
                <a:solidFill>
                  <a:srgbClr val="000000"/>
                </a:solidFill>
                <a:latin typeface="Georgia"/>
                <a:cs typeface="Times New Roman"/>
              </a:rPr>
              <a:t> Sam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sz="3600" b="1" dirty="0">
                <a:solidFill>
                  <a:srgbClr val="FFFFFF"/>
                </a:solidFill>
                <a:latin typeface="Georgia"/>
                <a:sym typeface="Georgia"/>
              </a:rPr>
              <a:t>Save the Date!</a:t>
            </a:r>
            <a:endParaRPr lang="en-US" dirty="0"/>
          </a:p>
        </p:txBody>
      </p:sp>
      <p:sp>
        <p:nvSpPr>
          <p:cNvPr id="97" name="Google Shape;97;p17"/>
          <p:cNvSpPr txBox="1">
            <a:spLocks noGrp="1"/>
          </p:cNvSpPr>
          <p:nvPr>
            <p:ph type="body" idx="1"/>
          </p:nvPr>
        </p:nvSpPr>
        <p:spPr>
          <a:xfrm>
            <a:off x="3375" y="1680161"/>
            <a:ext cx="9021970" cy="347397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indent="-285750">
              <a:lnSpc>
                <a:spcPct val="150000"/>
              </a:lnSpc>
              <a:buClr>
                <a:srgbClr val="000000"/>
              </a:buClr>
              <a:buSzPts val="2000"/>
            </a:pPr>
            <a:r>
              <a:rPr lang="en" sz="1400" dirty="0">
                <a:solidFill>
                  <a:schemeClr val="bg2"/>
                </a:solidFill>
                <a:latin typeface="Georgia"/>
              </a:rPr>
              <a:t>Browns 50/50 Raffle (7 Sellers Per Game); leave campus at 8:00 AM, return by 5:00 PM, transportation provided.</a:t>
            </a:r>
            <a:endParaRPr lang="en-US" sz="1400" dirty="0">
              <a:solidFill>
                <a:schemeClr val="bg2"/>
              </a:solidFill>
              <a:latin typeface="Georgia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Clr>
                <a:srgbClr val="737373"/>
              </a:buClr>
              <a:buSzPts val="2000"/>
              <a:buFont typeface="Roboto" panose="020B0604020202020204" pitchFamily="34" charset="0"/>
              <a:buChar char="○"/>
            </a:pPr>
            <a:r>
              <a:rPr lang="en" sz="1200" dirty="0">
                <a:solidFill>
                  <a:schemeClr val="bg2"/>
                </a:solidFill>
                <a:latin typeface="Georgia"/>
              </a:rPr>
              <a:t>Oct. 1st</a:t>
            </a:r>
            <a:endParaRPr lang="en-US" sz="1200">
              <a:solidFill>
                <a:schemeClr val="bg2"/>
              </a:solidFill>
              <a:latin typeface="Georgia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Clr>
                <a:srgbClr val="737373"/>
              </a:buClr>
              <a:buSzPts val="2000"/>
              <a:buFont typeface="Roboto" panose="020B0604020202020204" pitchFamily="34" charset="0"/>
              <a:buChar char="○"/>
            </a:pPr>
            <a:r>
              <a:rPr lang="en" sz="1200" dirty="0">
                <a:solidFill>
                  <a:schemeClr val="bg2"/>
                </a:solidFill>
                <a:latin typeface="Georgia"/>
              </a:rPr>
              <a:t>Nov. 5th</a:t>
            </a:r>
            <a:endParaRPr lang="en-US" sz="1200">
              <a:solidFill>
                <a:schemeClr val="bg2"/>
              </a:solidFill>
              <a:latin typeface="Georgia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Clr>
                <a:srgbClr val="737373"/>
              </a:buClr>
              <a:buSzPts val="2000"/>
              <a:buFont typeface="Roboto" panose="020B0604020202020204" pitchFamily="34" charset="0"/>
              <a:buChar char="○"/>
            </a:pPr>
            <a:r>
              <a:rPr lang="en" sz="1200" dirty="0">
                <a:solidFill>
                  <a:schemeClr val="bg2"/>
                </a:solidFill>
                <a:latin typeface="Georgia"/>
              </a:rPr>
              <a:t>Nov. 19th</a:t>
            </a:r>
            <a:endParaRPr lang="en-US" sz="1200" dirty="0">
              <a:solidFill>
                <a:schemeClr val="bg2"/>
              </a:solidFill>
            </a:endParaRPr>
          </a:p>
          <a:p>
            <a:pPr>
              <a:lnSpc>
                <a:spcPct val="150000"/>
              </a:lnSpc>
              <a:buClr>
                <a:srgbClr val="737373"/>
              </a:buClr>
              <a:buSzPts val="2000"/>
              <a:buFont typeface="Roboto" panose="020B0604020202020204" pitchFamily="34" charset="0"/>
              <a:buChar char="●"/>
            </a:pPr>
            <a:r>
              <a:rPr lang="en-US" sz="1400" dirty="0">
                <a:solidFill>
                  <a:schemeClr val="bg2"/>
                </a:solidFill>
                <a:latin typeface="Georgia"/>
              </a:rPr>
              <a:t>New Member Initiation</a:t>
            </a:r>
            <a:endParaRPr lang="en-US" sz="1400">
              <a:solidFill>
                <a:schemeClr val="bg2"/>
              </a:solidFill>
            </a:endParaRPr>
          </a:p>
          <a:p>
            <a:pPr lvl="1" indent="-342900">
              <a:lnSpc>
                <a:spcPct val="150000"/>
              </a:lnSpc>
              <a:spcBef>
                <a:spcPts val="0"/>
              </a:spcBef>
              <a:buClr>
                <a:srgbClr val="737373"/>
              </a:buClr>
              <a:buSzPts val="2000"/>
              <a:buFont typeface="Roboto" panose="020B0604020202020204" pitchFamily="34" charset="0"/>
              <a:buChar char="○"/>
            </a:pPr>
            <a:r>
              <a:rPr lang="en-US" sz="1200" dirty="0">
                <a:solidFill>
                  <a:schemeClr val="bg2"/>
                </a:solidFill>
                <a:latin typeface="Georgia"/>
              </a:rPr>
              <a:t>Tuesday, October 10th, 5-6 PM</a:t>
            </a:r>
          </a:p>
          <a:p>
            <a:pPr>
              <a:lnSpc>
                <a:spcPct val="150000"/>
              </a:lnSpc>
              <a:buClr>
                <a:srgbClr val="737373"/>
              </a:buClr>
              <a:buSzPts val="2000"/>
              <a:buFont typeface="Roboto" panose="020B0604020202020204" pitchFamily="34" charset="0"/>
              <a:buChar char="●"/>
            </a:pPr>
            <a:r>
              <a:rPr lang="en-US" sz="1400" dirty="0">
                <a:solidFill>
                  <a:schemeClr val="bg2"/>
                </a:solidFill>
                <a:latin typeface="Georgia"/>
              </a:rPr>
              <a:t>Trick-or-Treat on the Trails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Clr>
                <a:srgbClr val="737373"/>
              </a:buClr>
              <a:buSzPts val="2000"/>
            </a:pPr>
            <a:r>
              <a:rPr lang="en-US" sz="1200" dirty="0">
                <a:solidFill>
                  <a:schemeClr val="bg2"/>
                </a:solidFill>
                <a:latin typeface="Georgia"/>
              </a:rPr>
              <a:t>Sunday, October 15th, 11 AM – 3 PM</a:t>
            </a:r>
          </a:p>
          <a:p>
            <a:pPr>
              <a:lnSpc>
                <a:spcPct val="150000"/>
              </a:lnSpc>
              <a:buClr>
                <a:srgbClr val="737373"/>
              </a:buClr>
              <a:buSzPts val="2000"/>
              <a:buFont typeface="Roboto" panose="020B0604020202020204" pitchFamily="34" charset="0"/>
              <a:buChar char="●"/>
            </a:pPr>
            <a:r>
              <a:rPr lang="en-US" sz="1400" dirty="0">
                <a:solidFill>
                  <a:schemeClr val="bg2"/>
                </a:solidFill>
                <a:latin typeface="Georgia"/>
              </a:rPr>
              <a:t>Election Night Processing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Clr>
                <a:srgbClr val="737373"/>
              </a:buClr>
              <a:buSzPts val="2000"/>
            </a:pPr>
            <a:r>
              <a:rPr lang="en-US" sz="1200" dirty="0">
                <a:solidFill>
                  <a:schemeClr val="bg2"/>
                </a:solidFill>
                <a:latin typeface="Georgia"/>
              </a:rPr>
              <a:t>Tuesday, November 7th</a:t>
            </a:r>
          </a:p>
        </p:txBody>
      </p:sp>
      <p:pic>
        <p:nvPicPr>
          <p:cNvPr id="3" name="Picture 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DACD1D97-E13F-7659-A055-9CA4ACBB94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8088" y="-222275"/>
            <a:ext cx="3917950" cy="2143175"/>
          </a:xfrm>
          <a:prstGeom prst="rect">
            <a:avLst/>
          </a:prstGeom>
        </p:spPr>
      </p:pic>
      <p:sp>
        <p:nvSpPr>
          <p:cNvPr id="6" name="Google Shape;97;p17">
            <a:extLst>
              <a:ext uri="{FF2B5EF4-FFF2-40B4-BE49-F238E27FC236}">
                <a16:creationId xmlns:a16="http://schemas.microsoft.com/office/drawing/2014/main" id="{6129B20E-B5D3-108B-7731-B1AF51C549C6}"/>
              </a:ext>
            </a:extLst>
          </p:cNvPr>
          <p:cNvSpPr txBox="1">
            <a:spLocks/>
          </p:cNvSpPr>
          <p:nvPr/>
        </p:nvSpPr>
        <p:spPr>
          <a:xfrm>
            <a:off x="5585024" y="2388185"/>
            <a:ext cx="3362534" cy="2370667"/>
          </a:xfrm>
          <a:prstGeom prst="rect">
            <a:avLst/>
          </a:prstGeom>
          <a:noFill/>
          <a:ln w="28575">
            <a:solidFill>
              <a:srgbClr val="CD2162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171450" indent="0" algn="ctr">
              <a:lnSpc>
                <a:spcPct val="150000"/>
              </a:lnSpc>
              <a:buClr>
                <a:srgbClr val="000000"/>
              </a:buClr>
              <a:buSzPts val="2000"/>
              <a:buNone/>
            </a:pPr>
            <a:r>
              <a:rPr lang="en" sz="1400" b="1" i="1" dirty="0">
                <a:solidFill>
                  <a:schemeClr val="bg2"/>
                </a:solidFill>
                <a:latin typeface="Georgia"/>
              </a:rPr>
              <a:t>NEW!</a:t>
            </a:r>
            <a:r>
              <a:rPr lang="en" sz="1400" b="1" dirty="0">
                <a:solidFill>
                  <a:schemeClr val="bg2"/>
                </a:solidFill>
                <a:latin typeface="Georgia"/>
              </a:rPr>
              <a:t> Generations Living Events</a:t>
            </a:r>
          </a:p>
          <a:p>
            <a:pPr marL="171450" indent="0" algn="ctr">
              <a:lnSpc>
                <a:spcPct val="150000"/>
              </a:lnSpc>
              <a:buSzPts val="2000"/>
              <a:buNone/>
            </a:pPr>
            <a:endParaRPr lang="en" sz="1400" b="1" dirty="0">
              <a:solidFill>
                <a:schemeClr val="bg2"/>
              </a:solidFill>
              <a:latin typeface="Georgia"/>
            </a:endParaRPr>
          </a:p>
          <a:p>
            <a:pPr indent="-285750">
              <a:lnSpc>
                <a:spcPct val="150000"/>
              </a:lnSpc>
              <a:buClr>
                <a:srgbClr val="000000"/>
              </a:buClr>
              <a:buSzPts val="2000"/>
            </a:pPr>
            <a:r>
              <a:rPr lang="en" sz="1400" dirty="0">
                <a:solidFill>
                  <a:schemeClr val="bg2"/>
                </a:solidFill>
                <a:latin typeface="Georgia"/>
              </a:rPr>
              <a:t>Halloween Event</a:t>
            </a:r>
            <a:endParaRPr lang="en-US" sz="1400">
              <a:solidFill>
                <a:schemeClr val="bg2"/>
              </a:solidFill>
              <a:latin typeface="Georgia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2000"/>
            </a:pPr>
            <a:r>
              <a:rPr lang="en" sz="1200" dirty="0">
                <a:solidFill>
                  <a:schemeClr val="bg2"/>
                </a:solidFill>
                <a:latin typeface="Georgia"/>
              </a:rPr>
              <a:t>Saturday, October 21st, 2 PM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2000"/>
            </a:pPr>
            <a:r>
              <a:rPr lang="en" sz="1200" dirty="0">
                <a:solidFill>
                  <a:schemeClr val="bg2"/>
                </a:solidFill>
                <a:latin typeface="Georgia"/>
              </a:rPr>
              <a:t>Bingo or party?</a:t>
            </a:r>
          </a:p>
          <a:p>
            <a:pPr indent="-285750">
              <a:lnSpc>
                <a:spcPct val="150000"/>
              </a:lnSpc>
              <a:buClr>
                <a:srgbClr val="000000"/>
              </a:buClr>
              <a:buSzPts val="2000"/>
            </a:pPr>
            <a:r>
              <a:rPr lang="en" sz="1400" dirty="0">
                <a:solidFill>
                  <a:schemeClr val="bg2"/>
                </a:solidFill>
                <a:latin typeface="Georgia"/>
              </a:rPr>
              <a:t>Holiday Caroling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2000"/>
            </a:pPr>
            <a:r>
              <a:rPr lang="en" sz="1200" dirty="0">
                <a:solidFill>
                  <a:schemeClr val="bg2"/>
                </a:solidFill>
                <a:latin typeface="Georgia"/>
              </a:rPr>
              <a:t>Sunday, December 3rd, 1:30 PM</a:t>
            </a:r>
          </a:p>
        </p:txBody>
      </p:sp>
      <p:pic>
        <p:nvPicPr>
          <p:cNvPr id="7" name="Picture 6" descr="A poster for a harvest festival&#10;&#10;Description automatically generated">
            <a:extLst>
              <a:ext uri="{FF2B5EF4-FFF2-40B4-BE49-F238E27FC236}">
                <a16:creationId xmlns:a16="http://schemas.microsoft.com/office/drawing/2014/main" id="{CA075A29-49A0-9670-7DED-92A05522A1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4737" y="2187575"/>
            <a:ext cx="1795463" cy="2776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195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8"/>
          <p:cNvSpPr txBox="1">
            <a:spLocks noGrp="1"/>
          </p:cNvSpPr>
          <p:nvPr>
            <p:ph type="title"/>
          </p:nvPr>
        </p:nvSpPr>
        <p:spPr>
          <a:xfrm>
            <a:off x="460950" y="738725"/>
            <a:ext cx="8222100" cy="76770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Closing</a:t>
            </a:r>
            <a:endParaRPr sz="3600" b="1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8" name="Google Shape;188;p28"/>
          <p:cNvSpPr txBox="1">
            <a:spLocks noGrp="1"/>
          </p:cNvSpPr>
          <p:nvPr>
            <p:ph type="body" idx="1"/>
          </p:nvPr>
        </p:nvSpPr>
        <p:spPr>
          <a:xfrm>
            <a:off x="267314" y="1898065"/>
            <a:ext cx="4911586" cy="32454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" sz="21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Recite the 4 Way Test</a:t>
            </a:r>
            <a:endParaRPr lang="en-US" sz="2100" b="1" i="1">
              <a:solidFill>
                <a:srgbClr val="000000"/>
              </a:solidFill>
              <a:latin typeface="Georgia"/>
              <a:ea typeface="Georgia"/>
              <a:cs typeface="Georgia"/>
            </a:endParaRPr>
          </a:p>
          <a:p>
            <a:pPr marL="342900" lvl="0" algn="l">
              <a:lnSpc>
                <a:spcPct val="200000"/>
              </a:lnSpc>
              <a:spcAft>
                <a:spcPts val="0"/>
              </a:spcAft>
            </a:pPr>
            <a:r>
              <a:rPr lang="en" sz="2100">
                <a:solidFill>
                  <a:srgbClr val="000000"/>
                </a:solidFill>
                <a:latin typeface="Georgia"/>
                <a:ea typeface="Georgia"/>
                <a:cs typeface="Georgia"/>
              </a:rPr>
              <a:t>Questions?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  <a:latin typeface="Georgia"/>
              <a:ea typeface="Georgia"/>
              <a:cs typeface="Georgia"/>
            </a:endParaRPr>
          </a:p>
          <a:p>
            <a:pPr marL="457200" lvl="0" indent="0" algn="l" rtl="0">
              <a:spcBef>
                <a:spcPts val="1600"/>
              </a:spcBef>
              <a:buNone/>
            </a:pPr>
            <a:endParaRPr sz="3000">
              <a:solidFill>
                <a:srgbClr val="000000"/>
              </a:solidFill>
              <a:latin typeface="Georgia"/>
              <a:ea typeface="Georgia"/>
              <a:cs typeface="Georgia"/>
            </a:endParaRPr>
          </a:p>
          <a:p>
            <a:pPr indent="0">
              <a:spcBef>
                <a:spcPts val="1600"/>
              </a:spcBef>
              <a:spcAft>
                <a:spcPts val="1600"/>
              </a:spcAft>
              <a:buNone/>
            </a:pPr>
            <a:endParaRPr lang="en-US" sz="3000">
              <a:solidFill>
                <a:srgbClr val="000000"/>
              </a:solidFill>
              <a:latin typeface="Georgia"/>
              <a:ea typeface="Georgia"/>
              <a:cs typeface="Georgia"/>
            </a:endParaRPr>
          </a:p>
        </p:txBody>
      </p:sp>
      <p:pic>
        <p:nvPicPr>
          <p:cNvPr id="190" name="Google Shape;19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52653" y="-1217"/>
            <a:ext cx="3934788" cy="5189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539D782D-A964-108B-D1B6-6E61863D62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1019" y="-226372"/>
            <a:ext cx="3917950" cy="2143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F3C3C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8B5DF69FF0AD45B00DD02A7D54BFE3" ma:contentTypeVersion="13" ma:contentTypeDescription="Create a new document." ma:contentTypeScope="" ma:versionID="b25165248d930fd6c89a83b4d8ce35ad">
  <xsd:schema xmlns:xsd="http://www.w3.org/2001/XMLSchema" xmlns:xs="http://www.w3.org/2001/XMLSchema" xmlns:p="http://schemas.microsoft.com/office/2006/metadata/properties" xmlns:ns2="33da7e77-2216-4bb5-aeb4-80deb9713852" xmlns:ns3="5cee83f6-7b56-4923-840a-bfe5a5e08220" targetNamespace="http://schemas.microsoft.com/office/2006/metadata/properties" ma:root="true" ma:fieldsID="e36163d8f1628ed1fce99c12ea3083c9" ns2:_="" ns3:_="">
    <xsd:import namespace="33da7e77-2216-4bb5-aeb4-80deb9713852"/>
    <xsd:import namespace="5cee83f6-7b56-4923-840a-bfe5a5e082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da7e77-2216-4bb5-aeb4-80deb97138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b9136a8-41eb-49ef-ab95-e7ee540ca8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e83f6-7b56-4923-840a-bfe5a5e0822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3da7e77-2216-4bb5-aeb4-80deb9713852">
      <Terms xmlns="http://schemas.microsoft.com/office/infopath/2007/PartnerControls"/>
    </lcf76f155ced4ddcb4097134ff3c332f>
    <SharedWithUsers xmlns="5cee83f6-7b56-4923-840a-bfe5a5e08220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2CCDB4-160E-4323-ADFD-7E0FA8D59E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da7e77-2216-4bb5-aeb4-80deb9713852"/>
    <ds:schemaRef ds:uri="5cee83f6-7b56-4923-840a-bfe5a5e082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D09ADDC-D765-437A-A5EF-518C09DEF305}">
  <ds:schemaRefs>
    <ds:schemaRef ds:uri="http://schemas.microsoft.com/office/2006/metadata/properties"/>
    <ds:schemaRef ds:uri="http://www.w3.org/2000/xmlns/"/>
    <ds:schemaRef ds:uri="33da7e77-2216-4bb5-aeb4-80deb9713852"/>
    <ds:schemaRef ds:uri="http://schemas.microsoft.com/office/infopath/2007/PartnerControls"/>
    <ds:schemaRef ds:uri="5cee83f6-7b56-4923-840a-bfe5a5e08220"/>
    <ds:schemaRef ds:uri="http://www.w3.org/2001/XMLSchema-instance"/>
  </ds:schemaRefs>
</ds:datastoreItem>
</file>

<file path=customXml/itemProps3.xml><?xml version="1.0" encoding="utf-8"?>
<ds:datastoreItem xmlns:ds="http://schemas.openxmlformats.org/officeDocument/2006/customXml" ds:itemID="{637F271E-E770-4A29-BCEB-518EC6989F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7</Slides>
  <Notes>7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Material</vt:lpstr>
      <vt:lpstr>PowerPoint Presentation</vt:lpstr>
      <vt:lpstr>Welcome!</vt:lpstr>
      <vt:lpstr>PowerPoint Presentation</vt:lpstr>
      <vt:lpstr>Reminders</vt:lpstr>
      <vt:lpstr>Homecoming!</vt:lpstr>
      <vt:lpstr>Save the Date!</vt:lpstr>
      <vt:lpstr>Closing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Genevieve Carreno</cp:lastModifiedBy>
  <cp:revision>239</cp:revision>
  <dcterms:modified xsi:type="dcterms:W3CDTF">2023-10-09T19:56:28Z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0x0101004B8B5DF69FF0AD45B00DD02A7D54BFE3</vt:lpwstr>
  </property>
  <property fmtid="{D5CDD505-2E9C-101B-9397-08002B2CF9AE}" pid="3" name="MediaServiceImageTags">
    <vt:lpwstr/>
  </property>
  <property fmtid="{D5CDD505-2E9C-101B-9397-08002B2CF9AE}" pid="4" name="Order">
    <vt:r8>3900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