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handoutMasterIdLst>
    <p:handoutMasterId r:id="rId20"/>
  </p:handoutMasterIdLst>
  <p:sldIdLst>
    <p:sldId id="256" r:id="rId5"/>
    <p:sldId id="267" r:id="rId6"/>
    <p:sldId id="268" r:id="rId7"/>
    <p:sldId id="265" r:id="rId8"/>
    <p:sldId id="270" r:id="rId9"/>
    <p:sldId id="266" r:id="rId10"/>
    <p:sldId id="271" r:id="rId11"/>
    <p:sldId id="260" r:id="rId12"/>
    <p:sldId id="272" r:id="rId13"/>
    <p:sldId id="261" r:id="rId14"/>
    <p:sldId id="269" r:id="rId15"/>
    <p:sldId id="264" r:id="rId16"/>
    <p:sldId id="262" r:id="rId17"/>
    <p:sldId id="263" r:id="rId18"/>
    <p:sldId id="25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484EDF-7F26-472F-BDD5-B8C103DB39F6}" type="datetimeFigureOut">
              <a:rPr lang="en-US" smtClean="0"/>
              <a:t>1/13/2023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3BA32B-E192-41DC-8CCA-6611988508CE}" type="slidenum">
              <a:rPr lang="en-US" smtClean="0"/>
              <a:t>‹#›</a:t>
            </a:fld>
            <a:endParaRPr lang="en-US"/>
          </a:p>
        </p:txBody>
      </p:sp>
    </p:spTree>
    <p:extLst>
      <p:ext uri="{BB962C8B-B14F-4D97-AF65-F5344CB8AC3E}">
        <p14:creationId xmlns:p14="http://schemas.microsoft.com/office/powerpoint/2010/main" val="42911088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FE947C-7160-43B6-B432-5096A665F39B}"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98EBD-7AAC-47D4-A0A5-8E01A9D7D99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E947C-7160-43B6-B432-5096A665F39B}"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98EBD-7AAC-47D4-A0A5-8E01A9D7D9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E947C-7160-43B6-B432-5096A665F39B}"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98EBD-7AAC-47D4-A0A5-8E01A9D7D9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E947C-7160-43B6-B432-5096A665F39B}"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98EBD-7AAC-47D4-A0A5-8E01A9D7D9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E947C-7160-43B6-B432-5096A665F39B}"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98EBD-7AAC-47D4-A0A5-8E01A9D7D99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FE947C-7160-43B6-B432-5096A665F39B}"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98EBD-7AAC-47D4-A0A5-8E01A9D7D9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FE947C-7160-43B6-B432-5096A665F39B}"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98EBD-7AAC-47D4-A0A5-8E01A9D7D99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E947C-7160-43B6-B432-5096A665F39B}"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98EBD-7AAC-47D4-A0A5-8E01A9D7D9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E947C-7160-43B6-B432-5096A665F39B}"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98EBD-7AAC-47D4-A0A5-8E01A9D7D9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E947C-7160-43B6-B432-5096A665F39B}"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98EBD-7AAC-47D4-A0A5-8E01A9D7D99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8FE947C-7160-43B6-B432-5096A665F39B}" type="datetimeFigureOut">
              <a:rPr lang="en-US" smtClean="0"/>
              <a:t>1/13/2023</a:t>
            </a:fld>
            <a:endParaRPr lang="en-US"/>
          </a:p>
        </p:txBody>
      </p:sp>
      <p:sp>
        <p:nvSpPr>
          <p:cNvPr id="9" name="Slide Number Placeholder 8"/>
          <p:cNvSpPr>
            <a:spLocks noGrp="1"/>
          </p:cNvSpPr>
          <p:nvPr>
            <p:ph type="sldNum" sz="quarter" idx="11"/>
          </p:nvPr>
        </p:nvSpPr>
        <p:spPr/>
        <p:txBody>
          <a:bodyPr/>
          <a:lstStyle/>
          <a:p>
            <a:fld id="{13B98EBD-7AAC-47D4-A0A5-8E01A9D7D99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3B98EBD-7AAC-47D4-A0A5-8E01A9D7D99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8FE947C-7160-43B6-B432-5096A665F39B}" type="datetimeFigureOut">
              <a:rPr lang="en-US" smtClean="0"/>
              <a:t>1/13/2023</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apteonline.org/globalassets/capte-docs/aggregate-data/2019-2020-aggregate-pt-program-data.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ducation-portal.com/articles/Top_Schools_with_Exercise_Science_Graduate_Program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ites.google.com/view/bwcareerserviceslinks/hom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ites.google.com/view/bwcareerserviceslinks/ho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performancepartner.gatorade.com/resources/resource/understanding-athlete-bone-health?utm_source=gpp_linkedin&amp;utm_medium=gpp_social&amp;utm_campaign=april_org&amp;utm_content=key-nutrients-bone-health"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register.gotowebinar.com/register/7230459247028566286?source=HK+email&amp;dlv-emuid=0ddf80fc-53d9-4943-8d43-80daba25f008&amp;dlv-mlid=2911746" TargetMode="External"/><Relationship Id="rId1" Type="http://schemas.openxmlformats.org/officeDocument/2006/relationships/slideLayout" Target="../slideLayouts/slideLayout2.xml"/><Relationship Id="rId6" Type="http://schemas.openxmlformats.org/officeDocument/2006/relationships/hyperlink" Target="https://www.gssiweb.org/en/gssiu/All" TargetMode="External"/><Relationship Id="rId5" Type="http://schemas.openxmlformats.org/officeDocument/2006/relationships/image" Target="../media/image4.png"/><Relationship Id="rId4" Type="http://schemas.openxmlformats.org/officeDocument/2006/relationships/hyperlink" Target="https://www.acefitness.org/" TargetMode="Externa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aota.org/Education-Careers/Find-School/OTCAS.aspx" TargetMode="External"/><Relationship Id="rId2" Type="http://schemas.openxmlformats.org/officeDocument/2006/relationships/hyperlink" Target="http://www.apta.org/ProspectiveStudents/Admissions/PTProcess/" TargetMode="External"/><Relationship Id="rId1" Type="http://schemas.openxmlformats.org/officeDocument/2006/relationships/slideLayout" Target="../slideLayouts/slideLayout2.xml"/><Relationship Id="rId5" Type="http://schemas.openxmlformats.org/officeDocument/2006/relationships/hyperlink" Target="http://www.ptcas.org/ptcas/public/gre.aspx?navID=10737426788" TargetMode="External"/><Relationship Id="rId4" Type="http://schemas.openxmlformats.org/officeDocument/2006/relationships/hyperlink" Target="https://www.thepalife.com/timelin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nam11.safelinks.protection.outlook.com/?url=https%3A%2F%2Fwww.gradschools.com%2F&amp;data=04%7C01%7CASutterl%40bw.edu%7C5df804da49c046d9229308d8eefdb515%7C3a9a104352cb404ebc8dcb2b5a92d3bc%7C1%7C0%7C637522120710746151%7CUnknown%7CTWFpbGZsb3d8eyJWIjoiMC4wLjAwMDAiLCJQIjoiV2luMzIiLCJBTiI6Ik1haWwiLCJXVCI6Mn0%3D%7C1000&amp;sdata=xLrWYK6czyNFaMxpnvLv9BAWOjrLnoISjoYJI%2Fp9R7I%3D&amp;reserved=0" TargetMode="External"/><Relationship Id="rId3" Type="http://schemas.openxmlformats.org/officeDocument/2006/relationships/hyperlink" Target="https://nam11.safelinks.protection.outlook.com/?url=https%3A%2F%2Fwww.kaptest.com%2Fgre%2Ffree%2Fgrad-school-guide&amp;data=04%7C01%7CASutterl%40bw.edu%7C5df804da49c046d9229308d8eefdb515%7C3a9a104352cb404ebc8dcb2b5a92d3bc%7C1%7C0%7C637522120710726239%7CUnknown%7CTWFpbGZsb3d8eyJWIjoiMC4wLjAwMDAiLCJQIjoiV2luMzIiLCJBTiI6Ik1haWwiLCJXVCI6Mn0%3D%7C1000&amp;sdata=zMCRoxTha6YFFy%2FHV7ygmeRqjAJ%2BxyCf78TBwLvy%2BsY%3D&amp;reserved=0" TargetMode="External"/><Relationship Id="rId7" Type="http://schemas.openxmlformats.org/officeDocument/2006/relationships/hyperlink" Target="https://nam11.safelinks.protection.outlook.com/?url=https%3A%2F%2Fwww.testprepreview.com%2Fgradschool.htm&amp;data=04%7C01%7CASutterl%40bw.edu%7C5df804da49c046d9229308d8eefdb515%7C3a9a104352cb404ebc8dcb2b5a92d3bc%7C1%7C0%7C637522120710746151%7CUnknown%7CTWFpbGZsb3d8eyJWIjoiMC4wLjAwMDAiLCJQIjoiV2luMzIiLCJBTiI6Ik1haWwiLCJXVCI6Mn0%3D%7C1000&amp;sdata=sVpIkf3zZi7Li7NFVKaexTn3xOz%2BXA3KwHumRp2M%2Fpg%3D&amp;reserved=0" TargetMode="External"/><Relationship Id="rId12" Type="http://schemas.openxmlformats.org/officeDocument/2006/relationships/hyperlink" Target="https://nam11.safelinks.protection.outlook.com/?url=https%3A%2F%2Fwww.petersons.com%2Fblog%2Fcategory%2Fgrad-schools%2F&amp;data=04%7C01%7CASutterl%40bw.edu%7C5df804da49c046d9229308d8eefdb515%7C3a9a104352cb404ebc8dcb2b5a92d3bc%7C1%7C0%7C637522120710766061%7CUnknown%7CTWFpbGZsb3d8eyJWIjoiMC4wLjAwMDAiLCJQIjoiV2luMzIiLCJBTiI6Ik1haWwiLCJXVCI6Mn0%3D%7C1000&amp;sdata=%2BXqEWluMoRNGsuJHj172W3H6fHgk6DB%2FgNoxTn2UxB4%3D&amp;reserved=0" TargetMode="External"/><Relationship Id="rId2" Type="http://schemas.openxmlformats.org/officeDocument/2006/relationships/hyperlink" Target="mailto:a.coloca@kaplan.com" TargetMode="External"/><Relationship Id="rId1" Type="http://schemas.openxmlformats.org/officeDocument/2006/relationships/slideLayout" Target="../slideLayouts/slideLayout2.xml"/><Relationship Id="rId6" Type="http://schemas.openxmlformats.org/officeDocument/2006/relationships/hyperlink" Target="https://nam11.safelinks.protection.outlook.com/?url=http%3A%2F%2Fkaptest.com%2Fevents&amp;data=04%7C01%7CASutterl%40bw.edu%7C5df804da49c046d9229308d8eefdb515%7C3a9a104352cb404ebc8dcb2b5a92d3bc%7C1%7C0%7C637522120710736193%7CUnknown%7CTWFpbGZsb3d8eyJWIjoiMC4wLjAwMDAiLCJQIjoiV2luMzIiLCJBTiI6Ik1haWwiLCJXVCI6Mn0%3D%7C1000&amp;sdata=Ken19y8DgS7b5irJfrxwsDVVXmyTow9xzJpK4lEcdvs%3D&amp;reserved=0" TargetMode="External"/><Relationship Id="rId11" Type="http://schemas.openxmlformats.org/officeDocument/2006/relationships/hyperlink" Target="https://nam11.safelinks.protection.outlook.com/?url=https%3A%2F%2Fwww.kaptest.com%2Fstudy%2Fgre%2Fhow-to-write-a-graduate-school-personal-statement%2F%3Futm_medium%3DEmail%26utm_source%3DSFMC%26utm_campaign%3D20190613%2B-%2BGRE%2B-%2BJune%2BLifecycle%2B-%2BCTNT%2B-%2BSO%2BJR%2BSR%2BYP%26et_rid%3D117015481&amp;data=04%7C01%7CASutterl%40bw.edu%7C5df804da49c046d9229308d8eefdb515%7C3a9a104352cb404ebc8dcb2b5a92d3bc%7C1%7C0%7C637522120710756108%7CUnknown%7CTWFpbGZsb3d8eyJWIjoiMC4wLjAwMDAiLCJQIjoiV2luMzIiLCJBTiI6Ik1haWwiLCJXVCI6Mn0%3D%7C1000&amp;sdata=dHL8w71BbaVxXPbpmRXdxHXwVpfkXQbsoGxQvHcwZMQ%3D&amp;reserved=0" TargetMode="External"/><Relationship Id="rId5" Type="http://schemas.openxmlformats.org/officeDocument/2006/relationships/hyperlink" Target="https://nam11.safelinks.protection.outlook.com/?url=https%3A%2F%2Fkaplan-dawzg.formstack.com%2Fforms%2Fkaplanstudyguide2017&amp;data=04%7C01%7CASutterl%40bw.edu%7C5df804da49c046d9229308d8eefdb515%7C3a9a104352cb404ebc8dcb2b5a92d3bc%7C1%7C0%7C637522120710736193%7CUnknown%7CTWFpbGZsb3d8eyJWIjoiMC4wLjAwMDAiLCJQIjoiV2luMzIiLCJBTiI6Ik1haWwiLCJXVCI6Mn0%3D%7C1000&amp;sdata=gNgXSDzKhCx5paY%2FJbJgV8NOGc8loume5gk0i6IMLUU%3D&amp;reserved=0" TargetMode="External"/><Relationship Id="rId10" Type="http://schemas.openxmlformats.org/officeDocument/2006/relationships/hyperlink" Target="https://nam11.safelinks.protection.outlook.com/?url=https%3A%2F%2Fwww.thoughtco.com%2Fgraduate-school-admissions-essays-4132539&amp;data=04%7C01%7CASutterl%40bw.edu%7C5df804da49c046d9229308d8eefdb515%7C3a9a104352cb404ebc8dcb2b5a92d3bc%7C1%7C0%7C637522120710756108%7CUnknown%7CTWFpbGZsb3d8eyJWIjoiMC4wLjAwMDAiLCJQIjoiV2luMzIiLCJBTiI6Ik1haWwiLCJXVCI6Mn0%3D%7C1000&amp;sdata=SBjz6eUJxQeFDNOzrAPZJO2xnh%2Fj35vOhmI5tfydEk0%3D&amp;reserved=0" TargetMode="External"/><Relationship Id="rId4" Type="http://schemas.openxmlformats.org/officeDocument/2006/relationships/hyperlink" Target="https://nam11.safelinks.protection.outlook.com/?url=https%3A%2F%2Fwww.kaptest.com%2Fstudy%2Fgre%2Fthe-grad-school-application-guide%2F&amp;data=04%7C01%7CASutterl%40bw.edu%7C5df804da49c046d9229308d8eefdb515%7C3a9a104352cb404ebc8dcb2b5a92d3bc%7C1%7C0%7C637522120710726239%7CUnknown%7CTWFpbGZsb3d8eyJWIjoiMC4wLjAwMDAiLCJQIjoiV2luMzIiLCJBTiI6Ik1haWwiLCJXVCI6Mn0%3D%7C1000&amp;sdata=Yfikj4IPIFuIT6lyqXANExxXbmZsi83zUiDtrymFwQs%3D&amp;reserved=0" TargetMode="External"/><Relationship Id="rId9" Type="http://schemas.openxmlformats.org/officeDocument/2006/relationships/hyperlink" Target="https://nam11.safelinks.protection.outlook.com/?url=https%3A%2F%2Fwww.petersons.com%2Fgraduate-schools.aspx&amp;data=04%7C01%7CASutterl%40bw.edu%7C5df804da49c046d9229308d8eefdb515%7C3a9a104352cb404ebc8dcb2b5a92d3bc%7C1%7C0%7C637522120710746151%7CUnknown%7CTWFpbGZsb3d8eyJWIjoiMC4wLjAwMDAiLCJQIjoiV2luMzIiLCJBTiI6Ik1haWwiLCJXVCI6Mn0%3D%7C1000&amp;sdata=FXA1xEKQBPy9CkEP2MnsXJZH%2FVFe2GrDvVgzfUdhR3s%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to do this year?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799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hlinkClick r:id="rId2"/>
              </a:rPr>
              <a:t>Minimum GPA</a:t>
            </a:r>
            <a:endParaRPr lang="en-US" dirty="0"/>
          </a:p>
        </p:txBody>
      </p:sp>
      <p:sp>
        <p:nvSpPr>
          <p:cNvPr id="3" name="Content Placeholder 2"/>
          <p:cNvSpPr>
            <a:spLocks noGrp="1"/>
          </p:cNvSpPr>
          <p:nvPr>
            <p:ph idx="1"/>
          </p:nvPr>
        </p:nvSpPr>
        <p:spPr/>
        <p:txBody>
          <a:bodyPr/>
          <a:lstStyle/>
          <a:p>
            <a:pPr marL="0" indent="0">
              <a:buNone/>
            </a:pPr>
            <a:r>
              <a:rPr lang="en-US" dirty="0"/>
              <a:t>Most PT programs have minimum grade point average (GPA) requirements. </a:t>
            </a:r>
          </a:p>
          <a:p>
            <a:pPr marL="0" indent="0">
              <a:buNone/>
            </a:pPr>
            <a:endParaRPr lang="en-US" dirty="0"/>
          </a:p>
          <a:p>
            <a:pPr marL="0" indent="0" algn="ctr">
              <a:buNone/>
            </a:pPr>
            <a:r>
              <a:rPr lang="en-US" sz="3600" dirty="0"/>
              <a:t>The average overall undergraduate GPA for </a:t>
            </a:r>
          </a:p>
          <a:p>
            <a:pPr marL="0" indent="0" algn="ctr">
              <a:buNone/>
            </a:pPr>
            <a:r>
              <a:rPr lang="en-US" sz="3600" dirty="0"/>
              <a:t>accepted PTCAS applicants in </a:t>
            </a:r>
          </a:p>
          <a:p>
            <a:pPr marL="0" indent="0" algn="ctr">
              <a:buNone/>
            </a:pPr>
            <a:r>
              <a:rPr lang="en-US" sz="3600" dirty="0"/>
              <a:t>2018-179 was </a:t>
            </a:r>
          </a:p>
          <a:p>
            <a:pPr marL="0" indent="0" algn="ctr">
              <a:buNone/>
            </a:pPr>
            <a:r>
              <a:rPr lang="en-US" sz="3600" dirty="0">
                <a:solidFill>
                  <a:schemeClr val="accent5">
                    <a:lumMod val="50000"/>
                  </a:schemeClr>
                </a:solidFill>
              </a:rPr>
              <a:t>3.6</a:t>
            </a:r>
          </a:p>
        </p:txBody>
      </p:sp>
    </p:spTree>
    <p:extLst>
      <p:ext uri="{BB962C8B-B14F-4D97-AF65-F5344CB8AC3E}">
        <p14:creationId xmlns:p14="http://schemas.microsoft.com/office/powerpoint/2010/main" val="18457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71550" y="1219200"/>
            <a:ext cx="6591300" cy="4581525"/>
          </a:xfrm>
          <a:prstGeom prst="rect">
            <a:avLst/>
          </a:prstGeom>
        </p:spPr>
      </p:pic>
    </p:spTree>
    <p:extLst>
      <p:ext uri="{BB962C8B-B14F-4D97-AF65-F5344CB8AC3E}">
        <p14:creationId xmlns:p14="http://schemas.microsoft.com/office/powerpoint/2010/main" val="207802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Graduate Programs/Ex </a:t>
            </a:r>
            <a:r>
              <a:rPr lang="en-US" dirty="0" err="1">
                <a:hlinkClick r:id="rId2"/>
              </a:rPr>
              <a:t>Phys</a:t>
            </a:r>
            <a:endParaRPr lang="en-US" dirty="0"/>
          </a:p>
        </p:txBody>
      </p:sp>
      <p:sp>
        <p:nvSpPr>
          <p:cNvPr id="3" name="Content Placeholder 2"/>
          <p:cNvSpPr>
            <a:spLocks noGrp="1"/>
          </p:cNvSpPr>
          <p:nvPr>
            <p:ph idx="1"/>
          </p:nvPr>
        </p:nvSpPr>
        <p:spPr/>
        <p:txBody>
          <a:bodyPr>
            <a:normAutofit fontScale="25000" lnSpcReduction="20000"/>
          </a:bodyPr>
          <a:lstStyle/>
          <a:p>
            <a:endParaRPr lang="en-US" sz="4400" dirty="0"/>
          </a:p>
          <a:p>
            <a:pPr marL="114300" indent="0">
              <a:buNone/>
            </a:pPr>
            <a:r>
              <a:rPr lang="en-US" sz="4400" b="1" dirty="0"/>
              <a:t>University, Department and Program Goals </a:t>
            </a:r>
            <a:r>
              <a:rPr lang="en-US" sz="4400" dirty="0"/>
              <a:t>Clearly understand the mission, goals and objectives for the university, department and program. If your goals do not match that of the university, department, or program, you may want to consider something that better matches your intended goals. Having a dissimilar vision and goals may result in unwanted stress and frustration.</a:t>
            </a:r>
          </a:p>
          <a:p>
            <a:pPr marL="114300" indent="0">
              <a:buNone/>
            </a:pPr>
            <a:endParaRPr lang="en-US" sz="4400" b="1" dirty="0"/>
          </a:p>
          <a:p>
            <a:pPr marL="114300" indent="0">
              <a:buNone/>
            </a:pPr>
            <a:r>
              <a:rPr lang="en-US" sz="4400" b="1" dirty="0"/>
              <a:t>Curriculum </a:t>
            </a:r>
            <a:r>
              <a:rPr lang="en-US" sz="4400" dirty="0"/>
              <a:t>Obtain and review the program’s curriculum including optional electives that are offered. Most programs specialize in a particular area with regards to a degree. For example, some Exercise Science programs may focus on strength and conditioning, while others focus on physical activity, human performance or chronic disease. Be sure to find a program that specializes in your area of interest.</a:t>
            </a:r>
          </a:p>
          <a:p>
            <a:pPr marL="114300" indent="0">
              <a:buNone/>
            </a:pPr>
            <a:endParaRPr lang="en-US" sz="4400" b="1" dirty="0"/>
          </a:p>
          <a:p>
            <a:pPr marL="114300" indent="0">
              <a:buNone/>
            </a:pPr>
            <a:r>
              <a:rPr lang="en-US" sz="4400" b="1" dirty="0"/>
              <a:t>Mentors</a:t>
            </a:r>
            <a:endParaRPr lang="en-US" sz="4400" dirty="0"/>
          </a:p>
          <a:p>
            <a:pPr marL="114300" indent="0">
              <a:buNone/>
            </a:pPr>
            <a:r>
              <a:rPr lang="en-US" sz="4400" dirty="0"/>
              <a:t>Find a mentor who is actively conducting and presenting research in your area of interest. You may want to observe him or her (or his/her research assistants) to better understand the type of research that is being conducted, the level of involvement you may have as a student researcher, and the expectations that the researcher has for his/her students. You may also want to consider the relationship between the research mentor and their student research assistants with regards to their ability to communicate, counsel, mentor, and support the students.</a:t>
            </a:r>
          </a:p>
          <a:p>
            <a:endParaRPr lang="en-US" sz="4400" b="1" dirty="0"/>
          </a:p>
          <a:p>
            <a:pPr marL="114300" indent="0">
              <a:buNone/>
            </a:pPr>
            <a:r>
              <a:rPr lang="en-US" sz="4400" b="1" dirty="0"/>
              <a:t>Lab facilities and equipment </a:t>
            </a:r>
            <a:r>
              <a:rPr lang="en-US" sz="4400" dirty="0"/>
              <a:t>Determine whether the program has sufficient lab space and equipment for your needs as a researcher. If the program does not have the appropriate space or equipment for your research project, consider collaborating with another department, research lab or hospital that may be able to share space or equipment. If your needed equipment is not available, you may consider writing a grant in order to obtain the necessary equipment.</a:t>
            </a:r>
          </a:p>
          <a:p>
            <a:pPr marL="114300" indent="0">
              <a:buNone/>
            </a:pPr>
            <a:endParaRPr lang="en-US" sz="4400" b="1" dirty="0"/>
          </a:p>
          <a:p>
            <a:pPr marL="114300" indent="0">
              <a:buNone/>
            </a:pPr>
            <a:r>
              <a:rPr lang="en-US" sz="4400" b="1" dirty="0"/>
              <a:t>Funding </a:t>
            </a:r>
            <a:br>
              <a:rPr lang="en-US" sz="4400" b="1" dirty="0"/>
            </a:br>
            <a:endParaRPr lang="en-US" sz="4400" dirty="0"/>
          </a:p>
          <a:p>
            <a:pPr marL="114300" indent="0">
              <a:buNone/>
            </a:pPr>
            <a:r>
              <a:rPr lang="en-US" sz="4400" b="1" dirty="0"/>
              <a:t>Interdisciplinary opportunities </a:t>
            </a:r>
            <a:r>
              <a:rPr lang="en-US" sz="4400" dirty="0"/>
              <a:t>Determine whether there are opportunities for collaborative learning or interdisciplinary research amongst other research laboratories or departments on your campus. There are usually several professionals who can provide you with multiple perspectives and opportunities in order to enhance your education and research. </a:t>
            </a:r>
          </a:p>
          <a:p>
            <a:pPr marL="114300" indent="0">
              <a:buNone/>
            </a:pPr>
            <a:r>
              <a:rPr lang="en-US" dirty="0"/>
              <a:t> </a:t>
            </a:r>
          </a:p>
        </p:txBody>
      </p:sp>
    </p:spTree>
    <p:extLst>
      <p:ext uri="{BB962C8B-B14F-4D97-AF65-F5344CB8AC3E}">
        <p14:creationId xmlns:p14="http://schemas.microsoft.com/office/powerpoint/2010/main" val="299619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b="1" dirty="0"/>
              <a:t>Interviews</a:t>
            </a:r>
            <a:endParaRPr lang="en-US" dirty="0"/>
          </a:p>
        </p:txBody>
      </p:sp>
      <p:sp>
        <p:nvSpPr>
          <p:cNvPr id="3" name="Content Placeholder 2"/>
          <p:cNvSpPr>
            <a:spLocks noGrp="1"/>
          </p:cNvSpPr>
          <p:nvPr>
            <p:ph idx="1"/>
          </p:nvPr>
        </p:nvSpPr>
        <p:spPr>
          <a:xfrm>
            <a:off x="457200" y="1371600"/>
            <a:ext cx="7620000" cy="5029200"/>
          </a:xfrm>
        </p:spPr>
        <p:txBody>
          <a:bodyPr>
            <a:normAutofit/>
          </a:bodyPr>
          <a:lstStyle/>
          <a:p>
            <a:r>
              <a:rPr lang="en-US" dirty="0"/>
              <a:t>Applicants may be required to speak with a single faculty member, a student, a physical therapist, or a panel of interviewers; or participate in an orientation program. </a:t>
            </a:r>
          </a:p>
          <a:p>
            <a:pPr marL="114300" indent="0">
              <a:buNone/>
            </a:pPr>
            <a:endParaRPr lang="en-US" dirty="0"/>
          </a:p>
          <a:p>
            <a:r>
              <a:rPr lang="en-US" dirty="0"/>
              <a:t>If invited, dress in professional business attire.  </a:t>
            </a:r>
          </a:p>
          <a:p>
            <a:pPr marL="114300" indent="0">
              <a:buNone/>
            </a:pPr>
            <a:endParaRPr lang="en-US" dirty="0"/>
          </a:p>
          <a:p>
            <a:r>
              <a:rPr lang="en-US" dirty="0"/>
              <a:t>Be prepared to discuss why a career in physical therapy and how you perceive the role of physical therapists in health care. </a:t>
            </a:r>
          </a:p>
          <a:p>
            <a:pPr marL="114300" indent="0">
              <a:buNone/>
            </a:pPr>
            <a:endParaRPr lang="en-US" dirty="0"/>
          </a:p>
          <a:p>
            <a:r>
              <a:rPr lang="en-US" dirty="0"/>
              <a:t>Research &amp; direct exposure to the profession will help</a:t>
            </a:r>
          </a:p>
          <a:p>
            <a:pPr marL="114300" indent="0">
              <a:buNone/>
            </a:pPr>
            <a:endParaRPr lang="en-US" dirty="0"/>
          </a:p>
        </p:txBody>
      </p:sp>
    </p:spTree>
    <p:extLst>
      <p:ext uri="{BB962C8B-B14F-4D97-AF65-F5344CB8AC3E}">
        <p14:creationId xmlns:p14="http://schemas.microsoft.com/office/powerpoint/2010/main" val="1506481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they looking for?</a:t>
            </a:r>
          </a:p>
        </p:txBody>
      </p:sp>
      <p:sp>
        <p:nvSpPr>
          <p:cNvPr id="3" name="Content Placeholder 2"/>
          <p:cNvSpPr>
            <a:spLocks noGrp="1"/>
          </p:cNvSpPr>
          <p:nvPr>
            <p:ph idx="1"/>
          </p:nvPr>
        </p:nvSpPr>
        <p:spPr/>
        <p:txBody>
          <a:bodyPr>
            <a:normAutofit lnSpcReduction="10000"/>
          </a:bodyPr>
          <a:lstStyle/>
          <a:p>
            <a:r>
              <a:rPr lang="en-US" dirty="0"/>
              <a:t>Rated on:</a:t>
            </a:r>
          </a:p>
          <a:p>
            <a:pPr lvl="1">
              <a:spcBef>
                <a:spcPts val="0"/>
              </a:spcBef>
            </a:pPr>
            <a:r>
              <a:rPr lang="en-US" dirty="0"/>
              <a:t>oral communication skills </a:t>
            </a:r>
          </a:p>
          <a:p>
            <a:pPr marL="411480" lvl="1" indent="0">
              <a:spcBef>
                <a:spcPts val="0"/>
              </a:spcBef>
              <a:buNone/>
            </a:pPr>
            <a:endParaRPr lang="en-US" dirty="0"/>
          </a:p>
          <a:p>
            <a:pPr lvl="1">
              <a:spcBef>
                <a:spcPts val="0"/>
              </a:spcBef>
            </a:pPr>
            <a:r>
              <a:rPr lang="en-US" dirty="0"/>
              <a:t>professional behaviors and attitudes </a:t>
            </a:r>
          </a:p>
          <a:p>
            <a:pPr marL="411480" lvl="1" indent="0">
              <a:spcBef>
                <a:spcPts val="0"/>
              </a:spcBef>
              <a:buNone/>
            </a:pPr>
            <a:endParaRPr lang="en-US" dirty="0"/>
          </a:p>
          <a:p>
            <a:pPr lvl="1">
              <a:spcBef>
                <a:spcPts val="0"/>
              </a:spcBef>
            </a:pPr>
            <a:r>
              <a:rPr lang="en-US" dirty="0"/>
              <a:t>ability to interact in a group</a:t>
            </a:r>
          </a:p>
          <a:p>
            <a:pPr marL="411480" lvl="1" indent="0">
              <a:spcBef>
                <a:spcPts val="0"/>
              </a:spcBef>
              <a:buNone/>
            </a:pPr>
            <a:endParaRPr lang="en-US" dirty="0"/>
          </a:p>
          <a:p>
            <a:pPr lvl="1">
              <a:spcBef>
                <a:spcPts val="0"/>
              </a:spcBef>
            </a:pPr>
            <a:r>
              <a:rPr lang="en-US" dirty="0"/>
              <a:t>knowledge of the profession</a:t>
            </a:r>
          </a:p>
          <a:p>
            <a:pPr marL="411480" lvl="1" indent="0">
              <a:spcBef>
                <a:spcPts val="0"/>
              </a:spcBef>
              <a:buNone/>
            </a:pPr>
            <a:endParaRPr lang="en-US" dirty="0"/>
          </a:p>
          <a:p>
            <a:pPr lvl="1">
              <a:spcBef>
                <a:spcPts val="0"/>
              </a:spcBef>
            </a:pPr>
            <a:r>
              <a:rPr lang="en-US" dirty="0"/>
              <a:t>ability to solve problems</a:t>
            </a:r>
          </a:p>
          <a:p>
            <a:pPr marL="411480" lvl="1" indent="0">
              <a:spcBef>
                <a:spcPts val="0"/>
              </a:spcBef>
              <a:buNone/>
            </a:pPr>
            <a:endParaRPr lang="en-US" dirty="0"/>
          </a:p>
          <a:p>
            <a:pPr lvl="1">
              <a:spcBef>
                <a:spcPts val="0"/>
              </a:spcBef>
            </a:pPr>
            <a:r>
              <a:rPr lang="en-US" dirty="0"/>
              <a:t>motivation to pursue a career in physical therapy. </a:t>
            </a:r>
          </a:p>
          <a:p>
            <a:endParaRPr lang="en-US" dirty="0"/>
          </a:p>
          <a:p>
            <a:r>
              <a:rPr lang="en-US" dirty="0"/>
              <a:t>The applicants' written communication skills may also be measured with an on-site essay.</a:t>
            </a:r>
          </a:p>
          <a:p>
            <a:endParaRPr lang="en-US" dirty="0"/>
          </a:p>
        </p:txBody>
      </p:sp>
    </p:spTree>
    <p:extLst>
      <p:ext uri="{BB962C8B-B14F-4D97-AF65-F5344CB8AC3E}">
        <p14:creationId xmlns:p14="http://schemas.microsoft.com/office/powerpoint/2010/main" val="1252206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from Former Students</a:t>
            </a:r>
          </a:p>
        </p:txBody>
      </p:sp>
      <p:sp>
        <p:nvSpPr>
          <p:cNvPr id="3" name="Content Placeholder 2"/>
          <p:cNvSpPr>
            <a:spLocks noGrp="1"/>
          </p:cNvSpPr>
          <p:nvPr>
            <p:ph idx="1"/>
          </p:nvPr>
        </p:nvSpPr>
        <p:spPr/>
        <p:txBody>
          <a:bodyPr>
            <a:normAutofit fontScale="77500" lnSpcReduction="20000"/>
          </a:bodyPr>
          <a:lstStyle/>
          <a:p>
            <a:pPr marL="114300" indent="0">
              <a:buNone/>
            </a:pPr>
            <a:r>
              <a:rPr lang="en-US" dirty="0"/>
              <a:t>I would also really understand the program and faculty interests for research etc. so that you can speak to the specifics of the program.</a:t>
            </a:r>
          </a:p>
          <a:p>
            <a:pPr marL="114300" indent="0">
              <a:buNone/>
            </a:pPr>
            <a:r>
              <a:rPr lang="en-US" dirty="0"/>
              <a:t> </a:t>
            </a:r>
          </a:p>
          <a:p>
            <a:pPr marL="114300" indent="0">
              <a:buNone/>
            </a:pPr>
            <a:r>
              <a:rPr lang="en-US" dirty="0"/>
              <a:t>The essay portion was a research article where we had to write the purpose, design, methods, results, and how it related to PT. </a:t>
            </a:r>
          </a:p>
          <a:p>
            <a:pPr marL="114300" indent="0">
              <a:buNone/>
            </a:pPr>
            <a:endParaRPr lang="en-US" dirty="0"/>
          </a:p>
          <a:p>
            <a:pPr marL="114300" indent="0">
              <a:buNone/>
            </a:pPr>
            <a:r>
              <a:rPr lang="en-US" dirty="0"/>
              <a:t>I was with 2 faculty members and another girl interviewee. She had lots of experience and was working as a PT aid somewhere and had been out of school for a few years. There were 5 words. For each word a definition was given and then we had to tell a time in out life when we experienced or displayed this trait. Leadership was one for example. </a:t>
            </a:r>
          </a:p>
          <a:p>
            <a:pPr marL="114300" indent="0">
              <a:buNone/>
            </a:pPr>
            <a:endParaRPr lang="en-US" dirty="0"/>
          </a:p>
          <a:p>
            <a:pPr marL="114300" indent="0">
              <a:buNone/>
            </a:pPr>
            <a:r>
              <a:rPr lang="en-US" dirty="0"/>
              <a:t>Next section was the mock PBL session. </a:t>
            </a:r>
          </a:p>
          <a:p>
            <a:pPr marL="114300" indent="0">
              <a:buNone/>
            </a:pPr>
            <a:endParaRPr lang="en-US" dirty="0"/>
          </a:p>
          <a:p>
            <a:pPr marL="114300" indent="0">
              <a:buNone/>
            </a:pPr>
            <a:r>
              <a:rPr lang="en-US" dirty="0"/>
              <a:t>Last was the written interview. It was 3 essays. One was a scenario and you had to explain what you would have done, it had to do with someone who was cheating...ethics. Next was strengths and weaknesses related to study habits. And last was name an adversity or challenge you have face and what you learned from it. </a:t>
            </a:r>
          </a:p>
          <a:p>
            <a:endParaRPr lang="en-US" dirty="0"/>
          </a:p>
          <a:p>
            <a:endParaRPr lang="en-US" dirty="0"/>
          </a:p>
        </p:txBody>
      </p:sp>
    </p:spTree>
    <p:extLst>
      <p:ext uri="{BB962C8B-B14F-4D97-AF65-F5344CB8AC3E}">
        <p14:creationId xmlns:p14="http://schemas.microsoft.com/office/powerpoint/2010/main" val="407955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and Second year</a:t>
            </a:r>
          </a:p>
        </p:txBody>
      </p:sp>
      <p:sp>
        <p:nvSpPr>
          <p:cNvPr id="3" name="Content Placeholder 2"/>
          <p:cNvSpPr>
            <a:spLocks noGrp="1"/>
          </p:cNvSpPr>
          <p:nvPr>
            <p:ph sz="half" idx="1"/>
          </p:nvPr>
        </p:nvSpPr>
        <p:spPr/>
        <p:txBody>
          <a:bodyPr/>
          <a:lstStyle/>
          <a:p>
            <a:r>
              <a:rPr lang="en-US" dirty="0"/>
              <a:t>Explore	</a:t>
            </a:r>
          </a:p>
          <a:p>
            <a:pPr lvl="1"/>
            <a:r>
              <a:rPr lang="en-US" dirty="0">
                <a:hlinkClick r:id="rId2"/>
              </a:rPr>
              <a:t>Career Services</a:t>
            </a:r>
            <a:r>
              <a:rPr lang="en-US" dirty="0"/>
              <a:t>, Clubs, classes</a:t>
            </a:r>
          </a:p>
          <a:p>
            <a:r>
              <a:rPr lang="en-US" dirty="0"/>
              <a:t>Get involved</a:t>
            </a:r>
          </a:p>
          <a:p>
            <a:r>
              <a:rPr lang="en-US" dirty="0"/>
              <a:t>Search for summer shadowing or internship</a:t>
            </a:r>
          </a:p>
          <a:p>
            <a:r>
              <a:rPr lang="en-US" dirty="0"/>
              <a:t>Campus resources</a:t>
            </a:r>
          </a:p>
        </p:txBody>
      </p:sp>
      <p:sp>
        <p:nvSpPr>
          <p:cNvPr id="4" name="Content Placeholder 3"/>
          <p:cNvSpPr>
            <a:spLocks noGrp="1"/>
          </p:cNvSpPr>
          <p:nvPr>
            <p:ph sz="half" idx="2"/>
          </p:nvPr>
        </p:nvSpPr>
        <p:spPr/>
        <p:txBody>
          <a:bodyPr/>
          <a:lstStyle/>
          <a:p>
            <a:r>
              <a:rPr lang="en-US" dirty="0"/>
              <a:t>Declare a major (minor?)</a:t>
            </a:r>
          </a:p>
          <a:p>
            <a:r>
              <a:rPr lang="en-US" dirty="0"/>
              <a:t>Meet with Career Advisor</a:t>
            </a:r>
          </a:p>
          <a:p>
            <a:r>
              <a:rPr lang="en-US" dirty="0"/>
              <a:t>Update resume</a:t>
            </a:r>
          </a:p>
          <a:p>
            <a:r>
              <a:rPr lang="en-US" dirty="0"/>
              <a:t>Explore networking with Alumni</a:t>
            </a:r>
          </a:p>
          <a:p>
            <a:r>
              <a:rPr lang="en-US" dirty="0"/>
              <a:t>Find another experience</a:t>
            </a:r>
          </a:p>
        </p:txBody>
      </p:sp>
    </p:spTree>
    <p:extLst>
      <p:ext uri="{BB962C8B-B14F-4D97-AF65-F5344CB8AC3E}">
        <p14:creationId xmlns:p14="http://schemas.microsoft.com/office/powerpoint/2010/main" val="348539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Junior and Senior year</a:t>
            </a:r>
          </a:p>
        </p:txBody>
      </p:sp>
      <p:sp>
        <p:nvSpPr>
          <p:cNvPr id="3" name="Content Placeholder 2"/>
          <p:cNvSpPr>
            <a:spLocks noGrp="1"/>
          </p:cNvSpPr>
          <p:nvPr>
            <p:ph sz="half" idx="1"/>
          </p:nvPr>
        </p:nvSpPr>
        <p:spPr/>
        <p:txBody>
          <a:bodyPr>
            <a:normAutofit lnSpcReduction="10000"/>
          </a:bodyPr>
          <a:lstStyle/>
          <a:p>
            <a:r>
              <a:rPr lang="en-US" dirty="0"/>
              <a:t>Grad school or work force?</a:t>
            </a:r>
          </a:p>
          <a:p>
            <a:r>
              <a:rPr lang="en-US" dirty="0"/>
              <a:t>Update resume &amp; create a LinkedIn account</a:t>
            </a:r>
          </a:p>
          <a:p>
            <a:r>
              <a:rPr lang="en-US" dirty="0"/>
              <a:t>Internships</a:t>
            </a:r>
          </a:p>
          <a:p>
            <a:r>
              <a:rPr lang="en-US" dirty="0"/>
              <a:t>Interview skills</a:t>
            </a:r>
          </a:p>
          <a:p>
            <a:r>
              <a:rPr lang="en-US" dirty="0"/>
              <a:t>Attend ALL Fairs</a:t>
            </a:r>
          </a:p>
          <a:p>
            <a:r>
              <a:rPr lang="en-US" dirty="0"/>
              <a:t>See summer time line</a:t>
            </a:r>
          </a:p>
        </p:txBody>
      </p:sp>
      <p:sp>
        <p:nvSpPr>
          <p:cNvPr id="4" name="Content Placeholder 3"/>
          <p:cNvSpPr>
            <a:spLocks noGrp="1"/>
          </p:cNvSpPr>
          <p:nvPr>
            <p:ph sz="half" idx="2"/>
          </p:nvPr>
        </p:nvSpPr>
        <p:spPr/>
        <p:txBody>
          <a:bodyPr>
            <a:normAutofit lnSpcReduction="10000"/>
          </a:bodyPr>
          <a:lstStyle/>
          <a:p>
            <a:r>
              <a:rPr lang="en-US" dirty="0"/>
              <a:t>Finish strong</a:t>
            </a:r>
          </a:p>
          <a:p>
            <a:r>
              <a:rPr lang="en-US" dirty="0"/>
              <a:t>Find references</a:t>
            </a:r>
          </a:p>
          <a:p>
            <a:r>
              <a:rPr lang="en-US" dirty="0"/>
              <a:t>Create a professional image</a:t>
            </a:r>
          </a:p>
          <a:p>
            <a:r>
              <a:rPr lang="en-US" dirty="0"/>
              <a:t>Refine your resume</a:t>
            </a:r>
          </a:p>
          <a:p>
            <a:r>
              <a:rPr lang="en-US" dirty="0"/>
              <a:t>Enhance visibility with other experiences</a:t>
            </a:r>
          </a:p>
          <a:p>
            <a:r>
              <a:rPr lang="en-US" dirty="0"/>
              <a:t>Last Impression is as important as FIRST</a:t>
            </a:r>
          </a:p>
        </p:txBody>
      </p:sp>
    </p:spTree>
    <p:extLst>
      <p:ext uri="{BB962C8B-B14F-4D97-AF65-F5344CB8AC3E}">
        <p14:creationId xmlns:p14="http://schemas.microsoft.com/office/powerpoint/2010/main" val="421468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457200" y="1417638"/>
            <a:ext cx="7620000" cy="4800600"/>
          </a:xfrm>
        </p:spPr>
        <p:txBody>
          <a:bodyPr>
            <a:normAutofit/>
          </a:bodyPr>
          <a:lstStyle/>
          <a:p>
            <a:pPr marL="114300" indent="0">
              <a:buNone/>
            </a:pPr>
            <a:r>
              <a:rPr lang="en-US" sz="1600" b="1" u="sng" dirty="0"/>
              <a:t>May</a:t>
            </a:r>
            <a:r>
              <a:rPr lang="en-US" sz="1600" dirty="0"/>
              <a:t> </a:t>
            </a:r>
          </a:p>
          <a:p>
            <a:r>
              <a:rPr lang="en-US" sz="1600" dirty="0"/>
              <a:t>Double check schools you are considering for pre-</a:t>
            </a:r>
            <a:r>
              <a:rPr lang="en-US" sz="1600" dirty="0" err="1"/>
              <a:t>reqs</a:t>
            </a:r>
            <a:r>
              <a:rPr lang="en-US" sz="1600" dirty="0"/>
              <a:t> and application information</a:t>
            </a:r>
          </a:p>
          <a:p>
            <a:r>
              <a:rPr lang="en-US" sz="1600" dirty="0"/>
              <a:t>Create a system (Excel; files; </a:t>
            </a:r>
            <a:r>
              <a:rPr lang="en-US" sz="1600" dirty="0" err="1"/>
              <a:t>etc</a:t>
            </a:r>
            <a:r>
              <a:rPr lang="en-US" sz="1600" dirty="0"/>
              <a:t>)</a:t>
            </a:r>
          </a:p>
          <a:p>
            <a:r>
              <a:rPr lang="en-US" sz="1600" dirty="0"/>
              <a:t>Find out BW process for transcripts</a:t>
            </a:r>
          </a:p>
          <a:p>
            <a:r>
              <a:rPr lang="en-US" sz="1600" dirty="0"/>
              <a:t>Confirm volunteer hours</a:t>
            </a:r>
          </a:p>
          <a:p>
            <a:r>
              <a:rPr lang="en-US" sz="1600" dirty="0"/>
              <a:t>Schedule GRE</a:t>
            </a:r>
          </a:p>
          <a:p>
            <a:pPr marL="114300" indent="0">
              <a:buNone/>
            </a:pPr>
            <a:endParaRPr lang="en-US" sz="1600" dirty="0"/>
          </a:p>
          <a:p>
            <a:pPr marL="114300" indent="0">
              <a:buNone/>
            </a:pPr>
            <a:r>
              <a:rPr lang="en-US" sz="1600" b="1" u="sng" dirty="0"/>
              <a:t>June</a:t>
            </a:r>
          </a:p>
          <a:p>
            <a:r>
              <a:rPr lang="en-US" sz="1600" dirty="0"/>
              <a:t>Take the GRE</a:t>
            </a:r>
          </a:p>
          <a:p>
            <a:r>
              <a:rPr lang="en-US" sz="1600" dirty="0"/>
              <a:t>Consider references</a:t>
            </a:r>
          </a:p>
          <a:p>
            <a:r>
              <a:rPr lang="en-US" sz="1600" dirty="0"/>
              <a:t>Begin statement of purpose (use Career Services)</a:t>
            </a:r>
          </a:p>
          <a:p>
            <a:pPr marL="114300" indent="0">
              <a:buNone/>
            </a:pPr>
            <a:endParaRPr lang="en-US" sz="1600" dirty="0"/>
          </a:p>
          <a:p>
            <a:pPr marL="114300" indent="0">
              <a:buNone/>
            </a:pPr>
            <a:r>
              <a:rPr lang="en-US" sz="1600" b="1" u="sng" dirty="0"/>
              <a:t>July</a:t>
            </a:r>
          </a:p>
          <a:p>
            <a:r>
              <a:rPr lang="en-US" sz="1600" dirty="0"/>
              <a:t>Begin applications</a:t>
            </a:r>
          </a:p>
          <a:p>
            <a:r>
              <a:rPr lang="en-US" sz="1600" dirty="0"/>
              <a:t>Practice interviews skills using Perfect Interview</a:t>
            </a:r>
          </a:p>
          <a:p>
            <a:r>
              <a:rPr lang="en-US" sz="1600" dirty="0"/>
              <a:t>Purchase a professional suit or outfit for interviews</a:t>
            </a:r>
          </a:p>
          <a:p>
            <a:pPr marL="114300" indent="0">
              <a:buNone/>
            </a:pPr>
            <a:endParaRPr lang="en-US" dirty="0"/>
          </a:p>
          <a:p>
            <a:pPr marL="114300" indent="0">
              <a:buNone/>
            </a:pPr>
            <a:endParaRPr lang="en-US" dirty="0"/>
          </a:p>
          <a:p>
            <a:endParaRPr lang="en-US" dirty="0"/>
          </a:p>
        </p:txBody>
      </p:sp>
    </p:spTree>
    <p:extLst>
      <p:ext uri="{BB962C8B-B14F-4D97-AF65-F5344CB8AC3E}">
        <p14:creationId xmlns:p14="http://schemas.microsoft.com/office/powerpoint/2010/main" val="366440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a:extLst>
              <a:ext uri="{FF2B5EF4-FFF2-40B4-BE49-F238E27FC236}">
                <a16:creationId xmlns:a16="http://schemas.microsoft.com/office/drawing/2014/main" id="{1ECBC5F9-A9ED-4481-94A1-E2B34D53432E}"/>
              </a:ext>
            </a:extLst>
          </p:cNvPr>
          <p:cNvPicPr>
            <a:picLocks noGrp="1" noChangeAspect="1"/>
          </p:cNvPicPr>
          <p:nvPr>
            <p:ph idx="1"/>
          </p:nvPr>
        </p:nvPicPr>
        <p:blipFill>
          <a:blip r:embed="rId3"/>
          <a:stretch>
            <a:fillRect/>
          </a:stretch>
        </p:blipFill>
        <p:spPr>
          <a:xfrm>
            <a:off x="381000" y="304800"/>
            <a:ext cx="7095600" cy="6324600"/>
          </a:xfrm>
          <a:prstGeom prst="rect">
            <a:avLst/>
          </a:prstGeom>
        </p:spPr>
      </p:pic>
    </p:spTree>
    <p:extLst>
      <p:ext uri="{BB962C8B-B14F-4D97-AF65-F5344CB8AC3E}">
        <p14:creationId xmlns:p14="http://schemas.microsoft.com/office/powerpoint/2010/main" val="56395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097" y="685800"/>
            <a:ext cx="7620000" cy="1143000"/>
          </a:xfrm>
        </p:spPr>
        <p:txBody>
          <a:bodyPr/>
          <a:lstStyle/>
          <a:p>
            <a:r>
              <a:rPr lang="en-US" dirty="0"/>
              <a:t>Graduate School </a:t>
            </a:r>
            <a:br>
              <a:rPr lang="en-US" dirty="0"/>
            </a:br>
            <a:r>
              <a:rPr lang="en-US" dirty="0"/>
              <a:t>	or </a:t>
            </a:r>
            <a:br>
              <a:rPr lang="en-US" dirty="0"/>
            </a:br>
            <a:r>
              <a:rPr lang="en-US" dirty="0"/>
              <a:t>Work Force?</a:t>
            </a:r>
          </a:p>
        </p:txBody>
      </p:sp>
      <p:sp>
        <p:nvSpPr>
          <p:cNvPr id="3" name="Content Placeholder 2"/>
          <p:cNvSpPr>
            <a:spLocks noGrp="1"/>
          </p:cNvSpPr>
          <p:nvPr>
            <p:ph idx="1"/>
          </p:nvPr>
        </p:nvSpPr>
        <p:spPr>
          <a:xfrm>
            <a:off x="496503" y="2438400"/>
            <a:ext cx="7620000" cy="4038600"/>
          </a:xfrm>
        </p:spPr>
        <p:txBody>
          <a:bodyPr/>
          <a:lstStyle/>
          <a:p>
            <a:r>
              <a:rPr lang="en-US" dirty="0"/>
              <a:t>Update your Resume</a:t>
            </a:r>
          </a:p>
          <a:p>
            <a:pPr marL="114300" indent="0">
              <a:buNone/>
            </a:pPr>
            <a:endParaRPr lang="en-US" dirty="0"/>
          </a:p>
          <a:p>
            <a:r>
              <a:rPr lang="en-US" dirty="0"/>
              <a:t>Begin your Cover Letter</a:t>
            </a:r>
          </a:p>
          <a:p>
            <a:pPr marL="114300" indent="0">
              <a:buNone/>
            </a:pPr>
            <a:endParaRPr lang="en-US" dirty="0"/>
          </a:p>
          <a:p>
            <a:r>
              <a:rPr lang="en-US" dirty="0"/>
              <a:t>Use Career Network to seek out Job Opportunities</a:t>
            </a:r>
          </a:p>
          <a:p>
            <a:pPr lvl="1"/>
            <a:r>
              <a:rPr lang="en-US" dirty="0"/>
              <a:t>Indeed, HP Career Network, LinkedIn</a:t>
            </a:r>
          </a:p>
          <a:p>
            <a:pPr lvl="1"/>
            <a:endParaRPr lang="en-US" dirty="0"/>
          </a:p>
          <a:p>
            <a:r>
              <a:rPr lang="en-US" dirty="0"/>
              <a:t>Plan intentionally for Senior Internship</a:t>
            </a:r>
          </a:p>
        </p:txBody>
      </p:sp>
    </p:spTree>
    <p:extLst>
      <p:ext uri="{BB962C8B-B14F-4D97-AF65-F5344CB8AC3E}">
        <p14:creationId xmlns:p14="http://schemas.microsoft.com/office/powerpoint/2010/main" val="88564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a:extLst>
              <a:ext uri="{FF2B5EF4-FFF2-40B4-BE49-F238E27FC236}">
                <a16:creationId xmlns:a16="http://schemas.microsoft.com/office/drawing/2014/main" id="{F7DC1506-4451-4529-8153-CB045365BF19}"/>
              </a:ext>
            </a:extLst>
          </p:cNvPr>
          <p:cNvPicPr>
            <a:picLocks noGrp="1" noChangeAspect="1"/>
          </p:cNvPicPr>
          <p:nvPr>
            <p:ph idx="1"/>
          </p:nvPr>
        </p:nvPicPr>
        <p:blipFill>
          <a:blip r:embed="rId3"/>
          <a:stretch>
            <a:fillRect/>
          </a:stretch>
        </p:blipFill>
        <p:spPr>
          <a:xfrm>
            <a:off x="4800600" y="228599"/>
            <a:ext cx="3323616" cy="3445809"/>
          </a:xfrm>
          <a:prstGeom prst="rect">
            <a:avLst/>
          </a:prstGeom>
        </p:spPr>
      </p:pic>
      <p:pic>
        <p:nvPicPr>
          <p:cNvPr id="6" name="Picture 5">
            <a:hlinkClick r:id="rId4"/>
            <a:extLst>
              <a:ext uri="{FF2B5EF4-FFF2-40B4-BE49-F238E27FC236}">
                <a16:creationId xmlns:a16="http://schemas.microsoft.com/office/drawing/2014/main" id="{28C281A2-4C58-44F3-9E50-D748DF658DC0}"/>
              </a:ext>
            </a:extLst>
          </p:cNvPr>
          <p:cNvPicPr>
            <a:picLocks noChangeAspect="1"/>
          </p:cNvPicPr>
          <p:nvPr/>
        </p:nvPicPr>
        <p:blipFill>
          <a:blip r:embed="rId5"/>
          <a:stretch>
            <a:fillRect/>
          </a:stretch>
        </p:blipFill>
        <p:spPr>
          <a:xfrm>
            <a:off x="195093" y="76200"/>
            <a:ext cx="3386307" cy="3657599"/>
          </a:xfrm>
          <a:prstGeom prst="rect">
            <a:avLst/>
          </a:prstGeom>
        </p:spPr>
      </p:pic>
      <p:pic>
        <p:nvPicPr>
          <p:cNvPr id="7" name="Picture 6">
            <a:hlinkClick r:id="rId6"/>
            <a:extLst>
              <a:ext uri="{FF2B5EF4-FFF2-40B4-BE49-F238E27FC236}">
                <a16:creationId xmlns:a16="http://schemas.microsoft.com/office/drawing/2014/main" id="{84147B47-B967-4D92-8068-DA485434A5BC}"/>
              </a:ext>
            </a:extLst>
          </p:cNvPr>
          <p:cNvPicPr>
            <a:picLocks noChangeAspect="1"/>
          </p:cNvPicPr>
          <p:nvPr/>
        </p:nvPicPr>
        <p:blipFill>
          <a:blip r:embed="rId7"/>
          <a:stretch>
            <a:fillRect/>
          </a:stretch>
        </p:blipFill>
        <p:spPr>
          <a:xfrm>
            <a:off x="195093" y="5257800"/>
            <a:ext cx="6845482" cy="1147197"/>
          </a:xfrm>
          <a:prstGeom prst="rect">
            <a:avLst/>
          </a:prstGeom>
        </p:spPr>
      </p:pic>
      <p:pic>
        <p:nvPicPr>
          <p:cNvPr id="8" name="Picture 7">
            <a:hlinkClick r:id="rId8"/>
            <a:extLst>
              <a:ext uri="{FF2B5EF4-FFF2-40B4-BE49-F238E27FC236}">
                <a16:creationId xmlns:a16="http://schemas.microsoft.com/office/drawing/2014/main" id="{060730C6-7E9F-4F06-87AF-5A0C8A218659}"/>
              </a:ext>
            </a:extLst>
          </p:cNvPr>
          <p:cNvPicPr>
            <a:picLocks noChangeAspect="1"/>
          </p:cNvPicPr>
          <p:nvPr/>
        </p:nvPicPr>
        <p:blipFill>
          <a:blip r:embed="rId9"/>
          <a:stretch>
            <a:fillRect/>
          </a:stretch>
        </p:blipFill>
        <p:spPr>
          <a:xfrm>
            <a:off x="2971800" y="4005262"/>
            <a:ext cx="2600325" cy="981075"/>
          </a:xfrm>
          <a:prstGeom prst="rect">
            <a:avLst/>
          </a:prstGeom>
        </p:spPr>
      </p:pic>
    </p:spTree>
    <p:extLst>
      <p:ext uri="{BB962C8B-B14F-4D97-AF65-F5344CB8AC3E}">
        <p14:creationId xmlns:p14="http://schemas.microsoft.com/office/powerpoint/2010/main" val="389525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20000" cy="1143000"/>
          </a:xfrm>
        </p:spPr>
        <p:txBody>
          <a:bodyPr>
            <a:normAutofit fontScale="90000"/>
          </a:bodyPr>
          <a:lstStyle/>
          <a:p>
            <a:r>
              <a:rPr lang="en-US" b="1" dirty="0"/>
              <a:t>Preparing for the </a:t>
            </a:r>
            <a:br>
              <a:rPr lang="en-US" b="1" dirty="0"/>
            </a:br>
            <a:br>
              <a:rPr lang="en-US" b="1" dirty="0"/>
            </a:br>
            <a:br>
              <a:rPr lang="en-US" b="1" dirty="0"/>
            </a:br>
            <a:r>
              <a:rPr lang="en-US" b="1" dirty="0"/>
              <a:t>Admissions Process</a:t>
            </a:r>
            <a:br>
              <a:rPr lang="en-US" b="1" dirty="0"/>
            </a:br>
            <a:br>
              <a:rPr lang="en-US" dirty="0"/>
            </a:br>
            <a:br>
              <a:rPr lang="en-US" b="1" dirty="0"/>
            </a:br>
            <a:endParaRPr lang="en-US" dirty="0"/>
          </a:p>
        </p:txBody>
      </p:sp>
      <p:sp>
        <p:nvSpPr>
          <p:cNvPr id="3" name="Content Placeholder 2"/>
          <p:cNvSpPr>
            <a:spLocks noGrp="1"/>
          </p:cNvSpPr>
          <p:nvPr>
            <p:ph idx="1"/>
          </p:nvPr>
        </p:nvSpPr>
        <p:spPr>
          <a:xfrm>
            <a:off x="1066800" y="762000"/>
            <a:ext cx="6400800" cy="3048001"/>
          </a:xfrm>
        </p:spPr>
        <p:txBody>
          <a:bodyPr>
            <a:normAutofit fontScale="25000" lnSpcReduction="20000"/>
          </a:bodyPr>
          <a:lstStyle/>
          <a:p>
            <a:pPr fontAlgn="base"/>
            <a:endParaRPr lang="en-US" sz="5600" b="1" dirty="0"/>
          </a:p>
          <a:p>
            <a:pPr fontAlgn="base"/>
            <a:r>
              <a:rPr lang="en-US" sz="5600" dirty="0"/>
              <a:t>Research PT programs to determine the ones that may best meet your educational needs.</a:t>
            </a:r>
          </a:p>
          <a:p>
            <a:pPr fontAlgn="base"/>
            <a:endParaRPr lang="en-US" sz="5600" dirty="0"/>
          </a:p>
          <a:p>
            <a:pPr fontAlgn="base"/>
            <a:r>
              <a:rPr lang="en-US" sz="5600" dirty="0">
                <a:hlinkClick r:id="rId2"/>
              </a:rPr>
              <a:t>PT – Admission process </a:t>
            </a:r>
            <a:endParaRPr lang="en-US" sz="5600" dirty="0"/>
          </a:p>
          <a:p>
            <a:pPr fontAlgn="base"/>
            <a:r>
              <a:rPr lang="en-US" sz="5600" dirty="0">
                <a:hlinkClick r:id="rId3"/>
              </a:rPr>
              <a:t>OT – Admission process</a:t>
            </a:r>
            <a:endParaRPr lang="en-US" sz="5600" dirty="0"/>
          </a:p>
          <a:p>
            <a:pPr fontAlgn="base"/>
            <a:r>
              <a:rPr lang="en-US" sz="5600" dirty="0">
                <a:hlinkClick r:id="rId4"/>
              </a:rPr>
              <a:t>PA – Admission process</a:t>
            </a:r>
            <a:endParaRPr lang="en-US" sz="5600" dirty="0"/>
          </a:p>
          <a:p>
            <a:pPr fontAlgn="base"/>
            <a:r>
              <a:rPr lang="en-US" sz="5600" dirty="0"/>
              <a:t>Chiropractic – Admission process</a:t>
            </a:r>
          </a:p>
          <a:p>
            <a:pPr marL="114300" indent="0" fontAlgn="base">
              <a:buNone/>
            </a:pPr>
            <a:endParaRPr lang="en-US" sz="5600" dirty="0"/>
          </a:p>
          <a:p>
            <a:pPr fontAlgn="base"/>
            <a:r>
              <a:rPr lang="en-US" sz="5600" dirty="0"/>
              <a:t>Complete course prerequisites for your designated programs.</a:t>
            </a:r>
          </a:p>
          <a:p>
            <a:pPr fontAlgn="base"/>
            <a:endParaRPr lang="en-US" sz="5600" dirty="0"/>
          </a:p>
          <a:p>
            <a:pPr fontAlgn="base"/>
            <a:r>
              <a:rPr lang="en-US" sz="5600" dirty="0"/>
              <a:t>Obtain physical therapy experience and have your hours verified by a PT, if required by your designated programs.</a:t>
            </a:r>
          </a:p>
          <a:p>
            <a:pPr fontAlgn="base"/>
            <a:endParaRPr lang="en-US" sz="5600" dirty="0"/>
          </a:p>
          <a:p>
            <a:pPr fontAlgn="base"/>
            <a:r>
              <a:rPr lang="en-US" sz="5600" dirty="0"/>
              <a:t>Take the Graduate Record Examination (GRE</a:t>
            </a:r>
            <a:r>
              <a:rPr lang="en-US" sz="5600" dirty="0">
                <a:hlinkClick r:id="rId5"/>
              </a:rPr>
              <a:t>)</a:t>
            </a:r>
            <a:r>
              <a:rPr lang="en-US" sz="5600" dirty="0"/>
              <a:t> at least 6 weeks before the application deadline. (Freshmen-entry students may be required to submit SAT or ACT scores).</a:t>
            </a:r>
          </a:p>
          <a:p>
            <a:pPr fontAlgn="base"/>
            <a:endParaRPr lang="en-US" sz="5600" dirty="0"/>
          </a:p>
          <a:p>
            <a:pPr fontAlgn="base"/>
            <a:r>
              <a:rPr lang="en-US" sz="5600" dirty="0"/>
              <a:t>Request references from appropriate individuals, if required by your designated programs.</a:t>
            </a:r>
          </a:p>
          <a:p>
            <a:pPr fontAlgn="base"/>
            <a:endParaRPr lang="en-US" sz="5600" dirty="0"/>
          </a:p>
          <a:p>
            <a:pPr fontAlgn="base"/>
            <a:r>
              <a:rPr lang="en-US" sz="5600" dirty="0"/>
              <a:t>Arrange for official transcripts from every college/university attended.</a:t>
            </a:r>
          </a:p>
          <a:p>
            <a:pPr fontAlgn="base"/>
            <a:endParaRPr lang="en-US" sz="5600" dirty="0"/>
          </a:p>
          <a:p>
            <a:pPr fontAlgn="base"/>
            <a:r>
              <a:rPr lang="en-US" sz="5600" dirty="0"/>
              <a:t>Submit the completed application EARLY and before the program's deadline date. Some programs use a rolling admissions process.</a:t>
            </a:r>
          </a:p>
          <a:p>
            <a:pPr fontAlgn="base"/>
            <a:endParaRPr lang="en-US" sz="5600" dirty="0"/>
          </a:p>
          <a:p>
            <a:pPr marL="114300" indent="0">
              <a:buNone/>
            </a:pPr>
            <a:endParaRPr lang="en-US" dirty="0"/>
          </a:p>
        </p:txBody>
      </p:sp>
    </p:spTree>
    <p:extLst>
      <p:ext uri="{BB962C8B-B14F-4D97-AF65-F5344CB8AC3E}">
        <p14:creationId xmlns:p14="http://schemas.microsoft.com/office/powerpoint/2010/main" val="2776280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95B5-C04B-4443-A5DF-6D0C9FB6CF64}"/>
              </a:ext>
            </a:extLst>
          </p:cNvPr>
          <p:cNvSpPr>
            <a:spLocks noGrp="1"/>
          </p:cNvSpPr>
          <p:nvPr>
            <p:ph type="title"/>
          </p:nvPr>
        </p:nvSpPr>
        <p:spPr/>
        <p:txBody>
          <a:bodyPr/>
          <a:lstStyle/>
          <a:p>
            <a:r>
              <a:rPr lang="en-US" dirty="0"/>
              <a:t>GRE</a:t>
            </a:r>
          </a:p>
        </p:txBody>
      </p:sp>
      <p:sp>
        <p:nvSpPr>
          <p:cNvPr id="3" name="Content Placeholder 2">
            <a:extLst>
              <a:ext uri="{FF2B5EF4-FFF2-40B4-BE49-F238E27FC236}">
                <a16:creationId xmlns:a16="http://schemas.microsoft.com/office/drawing/2014/main" id="{F343DBF1-EC9A-4C2D-8E9D-B756A8A38F38}"/>
              </a:ext>
            </a:extLst>
          </p:cNvPr>
          <p:cNvSpPr>
            <a:spLocks noGrp="1"/>
          </p:cNvSpPr>
          <p:nvPr>
            <p:ph idx="1"/>
          </p:nvPr>
        </p:nvSpPr>
        <p:spPr/>
        <p:txBody>
          <a:bodyPr>
            <a:normAutofit fontScale="47500" lnSpcReduction="20000"/>
          </a:bodyPr>
          <a:lstStyle/>
          <a:p>
            <a:r>
              <a:rPr lang="en-US" sz="2400" b="1" dirty="0"/>
              <a:t>Graduate School Information</a:t>
            </a:r>
            <a:br>
              <a:rPr lang="en-US" sz="2400" dirty="0"/>
            </a:br>
            <a:r>
              <a:rPr lang="en-US" sz="2400" dirty="0"/>
              <a:t>Our </a:t>
            </a:r>
            <a:r>
              <a:rPr lang="en-US" sz="2400" i="1" dirty="0"/>
              <a:t>Graduate &amp; Professional School Guide </a:t>
            </a:r>
            <a:r>
              <a:rPr lang="en-US" sz="2400" dirty="0"/>
              <a:t>is an excellent resource that walks you through the process from making the decision to submitting the application.</a:t>
            </a:r>
            <a:br>
              <a:rPr lang="en-US" sz="2400" dirty="0"/>
            </a:br>
            <a:br>
              <a:rPr lang="en-US" sz="2400" dirty="0"/>
            </a:br>
            <a:r>
              <a:rPr lang="en-US" sz="2400" b="1" dirty="0"/>
              <a:t>Kaplan Test Prep</a:t>
            </a:r>
            <a:br>
              <a:rPr lang="en-US" sz="2400" dirty="0"/>
            </a:br>
            <a:r>
              <a:rPr lang="en-US" sz="2400" i="1" dirty="0"/>
              <a:t>Kaplan</a:t>
            </a:r>
            <a:r>
              <a:rPr lang="en-US" sz="2400" dirty="0"/>
              <a:t> is an organization that provides information to help students prepare for graduate school entrance exams. Our Kaplan representative is Anthony </a:t>
            </a:r>
            <a:r>
              <a:rPr lang="en-US" sz="2400" dirty="0" err="1"/>
              <a:t>Coloca</a:t>
            </a:r>
            <a:r>
              <a:rPr lang="en-US" sz="2400" dirty="0"/>
              <a:t> - </a:t>
            </a:r>
            <a:r>
              <a:rPr lang="en-US" sz="3200" u="sng" dirty="0">
                <a:hlinkClick r:id="rId2"/>
              </a:rPr>
              <a:t>a</a:t>
            </a:r>
            <a:r>
              <a:rPr lang="en-US" sz="2400" u="sng" dirty="0">
                <a:hlinkClick r:id="rId2"/>
              </a:rPr>
              <a:t>.coloca@kaplan.com</a:t>
            </a:r>
            <a:r>
              <a:rPr lang="en-US" sz="2400" dirty="0"/>
              <a:t>.</a:t>
            </a:r>
            <a:endParaRPr lang="en-US" sz="3200" dirty="0"/>
          </a:p>
          <a:p>
            <a:pPr lvl="0"/>
            <a:r>
              <a:rPr lang="en-US" sz="2400" dirty="0"/>
              <a:t>Free Grad School Guide: </a:t>
            </a:r>
            <a:r>
              <a:rPr lang="en-US" sz="2400" u="sng" dirty="0">
                <a:hlinkClick r:id="rId3"/>
              </a:rPr>
              <a:t>https://www.kaptest.com/gre/free/grad-school-guide</a:t>
            </a:r>
            <a:endParaRPr lang="en-US" sz="3200" dirty="0"/>
          </a:p>
          <a:p>
            <a:pPr lvl="0"/>
            <a:r>
              <a:rPr lang="en-US" sz="2400" dirty="0"/>
              <a:t>Grad School Checklist: </a:t>
            </a:r>
            <a:r>
              <a:rPr lang="en-US" sz="2400" u="sng" dirty="0">
                <a:hlinkClick r:id="rId4"/>
              </a:rPr>
              <a:t>https://www.kaptest.com/study/gre/the-grad-school-application-guide/</a:t>
            </a:r>
            <a:endParaRPr lang="en-US" sz="3200" dirty="0"/>
          </a:p>
          <a:p>
            <a:pPr lvl="0"/>
            <a:r>
              <a:rPr lang="en-US" sz="2400" dirty="0"/>
              <a:t>Free Grad School Study Guide: </a:t>
            </a:r>
            <a:r>
              <a:rPr lang="en-US" sz="2400" u="sng" dirty="0">
                <a:hlinkClick r:id="rId5"/>
              </a:rPr>
              <a:t>https://kaplan-dawzg.formstack.com/forms/kaplanstudyguide2017</a:t>
            </a:r>
            <a:endParaRPr lang="en-US" sz="3200" dirty="0"/>
          </a:p>
          <a:p>
            <a:pPr lvl="0"/>
            <a:r>
              <a:rPr lang="en-US" sz="2400" dirty="0"/>
              <a:t>Free Events Link: </a:t>
            </a:r>
            <a:r>
              <a:rPr lang="en-US" sz="2400" u="sng" dirty="0">
                <a:hlinkClick r:id="rId6"/>
              </a:rPr>
              <a:t>kaptest.com/events</a:t>
            </a:r>
            <a:r>
              <a:rPr lang="en-US" sz="2400" dirty="0"/>
              <a:t> </a:t>
            </a:r>
            <a:endParaRPr lang="en-US" sz="3200" dirty="0"/>
          </a:p>
          <a:p>
            <a:r>
              <a:rPr lang="en-US" sz="2400" b="1" dirty="0"/>
              <a:t>Additional Resources</a:t>
            </a:r>
            <a:br>
              <a:rPr lang="en-US" sz="2400" dirty="0"/>
            </a:br>
            <a:r>
              <a:rPr lang="en-US" sz="2400" dirty="0"/>
              <a:t>We recommend a variety of graduate school resources:</a:t>
            </a:r>
            <a:endParaRPr lang="en-US" sz="3200" dirty="0"/>
          </a:p>
          <a:p>
            <a:pPr lvl="0"/>
            <a:r>
              <a:rPr lang="en-US" sz="2400" b="1" dirty="0"/>
              <a:t>Handshake</a:t>
            </a:r>
            <a:r>
              <a:rPr lang="en-US" sz="2400" dirty="0"/>
              <a:t>:  On- and off-campus, and virtual graduate school fairs are posted here.</a:t>
            </a:r>
            <a:endParaRPr lang="en-US" sz="3200" dirty="0"/>
          </a:p>
          <a:p>
            <a:pPr lvl="0"/>
            <a:r>
              <a:rPr lang="en-US" sz="2400" b="1" i="1" dirty="0"/>
              <a:t>BW's Annual Graduate School Fair</a:t>
            </a:r>
            <a:r>
              <a:rPr lang="en-US" sz="2400" dirty="0"/>
              <a:t> is scheduled for </a:t>
            </a:r>
            <a:r>
              <a:rPr lang="en-US" sz="2400" b="1" dirty="0"/>
              <a:t>Tuesday, October 6, 2020, from 3:30 - 6:30 pm, on Handshake</a:t>
            </a:r>
            <a:r>
              <a:rPr lang="en-US" sz="2400" dirty="0"/>
              <a:t>. Meet with recruiters from 40+ institutions representing over 100 graduate and professional school programs. Handshake also lists graduate-related workshops and information sessions.</a:t>
            </a:r>
            <a:endParaRPr lang="en-US" sz="3200" dirty="0"/>
          </a:p>
          <a:p>
            <a:pPr lvl="0"/>
            <a:r>
              <a:rPr lang="en-US" sz="2400" b="1" i="1" dirty="0"/>
              <a:t>Workshops</a:t>
            </a:r>
            <a:r>
              <a:rPr lang="en-US" sz="2400" dirty="0"/>
              <a:t>:  Be sure to check the </a:t>
            </a:r>
            <a:r>
              <a:rPr lang="en-US" sz="2400" i="1" dirty="0"/>
              <a:t>Career Services Calendar of Events</a:t>
            </a:r>
            <a:r>
              <a:rPr lang="en-US" sz="2400" dirty="0"/>
              <a:t> for workshops focused on graduate school.</a:t>
            </a:r>
            <a:endParaRPr lang="en-US" sz="3200" dirty="0"/>
          </a:p>
          <a:p>
            <a:pPr lvl="0"/>
            <a:r>
              <a:rPr lang="en-US" sz="2400" b="1" dirty="0"/>
              <a:t>Graduate School Search:  </a:t>
            </a:r>
            <a:endParaRPr lang="en-US" sz="3200" dirty="0"/>
          </a:p>
          <a:p>
            <a:pPr lvl="1"/>
            <a:r>
              <a:rPr lang="en-US" u="sng" dirty="0">
                <a:hlinkClick r:id="rId7"/>
              </a:rPr>
              <a:t>https://www.testprepreview.com/gradschool.htm</a:t>
            </a:r>
            <a:endParaRPr lang="en-US" sz="2800" dirty="0"/>
          </a:p>
          <a:p>
            <a:pPr lvl="1"/>
            <a:r>
              <a:rPr lang="en-US" u="sng" dirty="0">
                <a:hlinkClick r:id="rId8"/>
              </a:rPr>
              <a:t>https://www.gradschools.com/</a:t>
            </a:r>
            <a:endParaRPr lang="en-US" sz="2800" dirty="0"/>
          </a:p>
          <a:p>
            <a:pPr lvl="1"/>
            <a:r>
              <a:rPr lang="en-US" u="sng" dirty="0">
                <a:hlinkClick r:id="rId9"/>
              </a:rPr>
              <a:t>https://www.petersons.com/graduate-schools.aspx</a:t>
            </a:r>
            <a:endParaRPr lang="en-US" sz="2800" dirty="0"/>
          </a:p>
          <a:p>
            <a:pPr lvl="0"/>
            <a:r>
              <a:rPr lang="en-US" sz="2400" b="1" dirty="0"/>
              <a:t>Personal Statements/Essays</a:t>
            </a:r>
            <a:br>
              <a:rPr lang="en-US" sz="2400" b="1" dirty="0"/>
            </a:br>
            <a:r>
              <a:rPr lang="en-US" sz="2400" dirty="0"/>
              <a:t>   - </a:t>
            </a:r>
            <a:r>
              <a:rPr lang="en-US" sz="2400" b="1" dirty="0"/>
              <a:t>Graduate School Essays:  </a:t>
            </a:r>
            <a:r>
              <a:rPr lang="en-US" sz="2400" u="sng" dirty="0">
                <a:hlinkClick r:id="rId10"/>
              </a:rPr>
              <a:t>https://www.thoughtco.com/graduate-school-admissions-essays-4132539</a:t>
            </a:r>
            <a:r>
              <a:rPr lang="en-US" sz="2400" dirty="0"/>
              <a:t> </a:t>
            </a:r>
            <a:br>
              <a:rPr lang="en-US" sz="2400" dirty="0"/>
            </a:br>
            <a:r>
              <a:rPr lang="en-US" sz="2400" dirty="0"/>
              <a:t>   - </a:t>
            </a:r>
            <a:r>
              <a:rPr lang="en-US" sz="2400" b="1" dirty="0"/>
              <a:t>How to Write a Graduate School Personal Statement: </a:t>
            </a:r>
            <a:r>
              <a:rPr lang="en-US" sz="2400" dirty="0"/>
              <a:t> </a:t>
            </a:r>
            <a:r>
              <a:rPr lang="en-US" sz="2400" u="sng" dirty="0">
                <a:hlinkClick r:id="rId11"/>
              </a:rPr>
              <a:t>https://www.kaptest.com/study/gre/how-to-write-a-graduate-school-personal-statement/?utm_medium=Email&amp;utm_source=SFMC&amp;utm_campaign=20190613+-+GRE+-+June+Lifecycle+-+CTNT+-+SO+JR+SR+YP&amp;et_rid=117015481</a:t>
            </a:r>
            <a:r>
              <a:rPr lang="en-US" sz="2400" dirty="0"/>
              <a:t> </a:t>
            </a:r>
            <a:br>
              <a:rPr lang="en-US" sz="2400" dirty="0"/>
            </a:br>
            <a:r>
              <a:rPr lang="en-US" sz="2400" dirty="0"/>
              <a:t>   - </a:t>
            </a:r>
            <a:r>
              <a:rPr lang="en-US" sz="2400" b="1" dirty="0"/>
              <a:t>Petersons' Guide to Graduate Schools</a:t>
            </a:r>
            <a:r>
              <a:rPr lang="en-US" sz="2400" dirty="0"/>
              <a:t>: </a:t>
            </a:r>
            <a:r>
              <a:rPr lang="en-US" sz="2400" u="sng" dirty="0">
                <a:hlinkClick r:id="rId12"/>
              </a:rPr>
              <a:t>https://www.petersons.com/blog/category/grad-schools/</a:t>
            </a:r>
            <a:r>
              <a:rPr lang="en-US" sz="2400" dirty="0"/>
              <a:t>   </a:t>
            </a:r>
            <a:endParaRPr lang="en-US" sz="3200" dirty="0"/>
          </a:p>
          <a:p>
            <a:endParaRPr lang="en-US" dirty="0"/>
          </a:p>
        </p:txBody>
      </p:sp>
    </p:spTree>
    <p:extLst>
      <p:ext uri="{BB962C8B-B14F-4D97-AF65-F5344CB8AC3E}">
        <p14:creationId xmlns:p14="http://schemas.microsoft.com/office/powerpoint/2010/main" val="1266124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3DC3A1D93B9D4CADAA4DCCDBB0C1AE" ma:contentTypeVersion="13" ma:contentTypeDescription="Create a new document." ma:contentTypeScope="" ma:versionID="508d0f1d735ebbad116c84a5f002e9da">
  <xsd:schema xmlns:xsd="http://www.w3.org/2001/XMLSchema" xmlns:xs="http://www.w3.org/2001/XMLSchema" xmlns:p="http://schemas.microsoft.com/office/2006/metadata/properties" xmlns:ns3="25315182-5412-4a18-9089-ed9a84f35a69" xmlns:ns4="b6ed4065-2ecb-487c-aa1a-7e13f5f55c84" targetNamespace="http://schemas.microsoft.com/office/2006/metadata/properties" ma:root="true" ma:fieldsID="8eb8e573695b854703ae2d92cf787e63" ns3:_="" ns4:_="">
    <xsd:import namespace="25315182-5412-4a18-9089-ed9a84f35a69"/>
    <xsd:import namespace="b6ed4065-2ecb-487c-aa1a-7e13f5f55c8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315182-5412-4a18-9089-ed9a84f35a6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4065-2ecb-487c-aa1a-7e13f5f55c8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A38494-7A8B-471E-8D11-B002F22DD0BD}">
  <ds:schemaRefs>
    <ds:schemaRef ds:uri="http://schemas.microsoft.com/sharepoint/v3/contenttype/forms"/>
  </ds:schemaRefs>
</ds:datastoreItem>
</file>

<file path=customXml/itemProps2.xml><?xml version="1.0" encoding="utf-8"?>
<ds:datastoreItem xmlns:ds="http://schemas.openxmlformats.org/officeDocument/2006/customXml" ds:itemID="{2743ED89-D16A-4BB2-A764-678342917B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315182-5412-4a18-9089-ed9a84f35a69"/>
    <ds:schemaRef ds:uri="b6ed4065-2ecb-487c-aa1a-7e13f5f55c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0ABBF0-9406-421C-8EE0-3AE2F6A0A581}">
  <ds:schemaRefs>
    <ds:schemaRef ds:uri="http://schemas.microsoft.com/office/2006/documentManagement/types"/>
    <ds:schemaRef ds:uri="http://schemas.microsoft.com/office/2006/metadata/properties"/>
    <ds:schemaRef ds:uri="b6ed4065-2ecb-487c-aa1a-7e13f5f55c84"/>
    <ds:schemaRef ds:uri="http://purl.org/dc/terms/"/>
    <ds:schemaRef ds:uri="25315182-5412-4a18-9089-ed9a84f35a69"/>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Adjacency</Template>
  <TotalTime>213</TotalTime>
  <Words>1443</Words>
  <Application>Microsoft Office PowerPoint</Application>
  <PresentationFormat>On-screen Show (4:3)</PresentationFormat>
  <Paragraphs>141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vt:lpstr>
      <vt:lpstr>Adjacency</vt:lpstr>
      <vt:lpstr>What to do this year?</vt:lpstr>
      <vt:lpstr>First and Second year</vt:lpstr>
      <vt:lpstr>Junior and Senior year</vt:lpstr>
      <vt:lpstr>Time Line</vt:lpstr>
      <vt:lpstr>PowerPoint Presentation</vt:lpstr>
      <vt:lpstr>Graduate School   or  Work Force?</vt:lpstr>
      <vt:lpstr>PowerPoint Presentation</vt:lpstr>
      <vt:lpstr>Preparing for the    Admissions Process   </vt:lpstr>
      <vt:lpstr>GRE</vt:lpstr>
      <vt:lpstr>Minimum GPA</vt:lpstr>
      <vt:lpstr>PowerPoint Presentation</vt:lpstr>
      <vt:lpstr>Graduate Programs/Ex Phys</vt:lpstr>
      <vt:lpstr>Interviews</vt:lpstr>
      <vt:lpstr>What are they looking for?</vt:lpstr>
      <vt:lpstr>Notes from Former Students</vt:lpstr>
    </vt:vector>
  </TitlesOfParts>
  <Company>Baldwin-Wallace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Amy-Jo Sutterluety</dc:creator>
  <cp:lastModifiedBy>Alexander Morgan</cp:lastModifiedBy>
  <cp:revision>15</cp:revision>
  <cp:lastPrinted>2013-04-24T22:07:09Z</cp:lastPrinted>
  <dcterms:created xsi:type="dcterms:W3CDTF">2013-04-22T16:09:24Z</dcterms:created>
  <dcterms:modified xsi:type="dcterms:W3CDTF">2023-01-13T17:52:15Z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0x010100203DC3A1D93B9D4CADAA4DCCDBB0C1AE</vt:lpwstr>
  </property>
</Properties>
</file>